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22"/>
  </p:handoutMasterIdLst>
  <p:sldIdLst>
    <p:sldId id="256" r:id="rId3"/>
    <p:sldId id="257" r:id="rId4"/>
    <p:sldId id="258" r:id="rId5"/>
    <p:sldId id="261" r:id="rId6"/>
    <p:sldId id="316" r:id="rId7"/>
    <p:sldId id="317" r:id="rId8"/>
    <p:sldId id="259" r:id="rId9"/>
    <p:sldId id="320" r:id="rId10"/>
    <p:sldId id="321" r:id="rId11"/>
    <p:sldId id="260" r:id="rId12"/>
    <p:sldId id="327" r:id="rId13"/>
    <p:sldId id="328" r:id="rId14"/>
    <p:sldId id="1297" r:id="rId15"/>
    <p:sldId id="1298" r:id="rId17"/>
    <p:sldId id="1299" r:id="rId18"/>
    <p:sldId id="1300" r:id="rId19"/>
    <p:sldId id="1301" r:id="rId20"/>
    <p:sldId id="1303" r:id="rId21"/>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0" userDrawn="1">
          <p15:clr>
            <a:srgbClr val="A4A3A4"/>
          </p15:clr>
        </p15:guide>
        <p15:guide id="2" orient="horz" pos="754" userDrawn="1">
          <p15:clr>
            <a:srgbClr val="A4A3A4"/>
          </p15:clr>
        </p15:guide>
        <p15:guide id="3" orient="horz" pos="3952" userDrawn="1">
          <p15:clr>
            <a:srgbClr val="A4A3A4"/>
          </p15:clr>
        </p15:guide>
        <p15:guide id="4" orient="horz" pos="3864" userDrawn="1">
          <p15:clr>
            <a:srgbClr val="A4A3A4"/>
          </p15:clr>
        </p15:guide>
        <p15:guide id="5" pos="416" userDrawn="1">
          <p15:clr>
            <a:srgbClr val="A4A3A4"/>
          </p15:clr>
        </p15:guide>
        <p15:guide id="6" pos="72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D469"/>
    <a:srgbClr val="FFF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80" d="100"/>
          <a:sy n="80" d="100"/>
        </p:scale>
        <p:origin x="-1698" y="-858"/>
      </p:cViewPr>
      <p:guideLst>
        <p:guide orient="horz" pos="640"/>
        <p:guide orient="horz" pos="754"/>
        <p:guide orient="horz" pos="3952"/>
        <p:guide orient="horz" pos="3864"/>
        <p:guide pos="416"/>
        <p:guide pos="7256"/>
      </p:guideLst>
    </p:cSldViewPr>
  </p:slideViewPr>
  <p:notesTextViewPr>
    <p:cViewPr>
      <p:scale>
        <a:sx n="1" d="1"/>
        <a:sy n="1" d="1"/>
      </p:scale>
      <p:origin x="0" y="0"/>
    </p:cViewPr>
  </p:notesTextViewPr>
  <p:notesViewPr>
    <p:cSldViewPr snapToGrid="0">
      <p:cViewPr varScale="1">
        <p:scale>
          <a:sx n="87" d="100"/>
          <a:sy n="87" d="100"/>
        </p:scale>
        <p:origin x="-387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18.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
        <p:nvSpPr>
          <p:cNvPr id="6" name="页眉占位符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AD8119-8B37-473C-8B5E-7A04891F122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C774C-D1C4-4A2D-9F6D-9937ABA8E90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FC32E4-2D70-4F33-B037-C4E43AE9183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FC32E4-2D70-4F33-B037-C4E43AE9183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FC32E4-2D70-4F33-B037-C4E43AE9183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email"/>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203C707-0E26-4279-857E-1F4BD68FBB5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D030488-6AD0-4F2C-9696-ABF2FE86E7B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203C707-0E26-4279-857E-1F4BD68FBB5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D030488-6AD0-4F2C-9696-ABF2FE86E7BF}"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203C707-0E26-4279-857E-1F4BD68FBB5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D030488-6AD0-4F2C-9696-ABF2FE86E7BF}"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203C707-0E26-4279-857E-1F4BD68FBB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030488-6AD0-4F2C-9696-ABF2FE86E7BF}"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203C707-0E26-4279-857E-1F4BD68FBB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030488-6AD0-4F2C-9696-ABF2FE86E7B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email"/>
          <a:stretch>
            <a:fillRect/>
          </a:stretch>
        </p:blipFill>
        <p:spPr>
          <a:xfrm>
            <a:off x="0" y="0"/>
            <a:ext cx="12192000" cy="6858000"/>
          </a:xfrm>
          <a:prstGeom prst="rect">
            <a:avLst/>
          </a:prstGeom>
        </p:spPr>
      </p:pic>
      <p:sp>
        <p:nvSpPr>
          <p:cNvPr id="3" name="矩形: 圆角 2"/>
          <p:cNvSpPr/>
          <p:nvPr userDrawn="1"/>
        </p:nvSpPr>
        <p:spPr>
          <a:xfrm>
            <a:off x="349250" y="349251"/>
            <a:ext cx="11493500" cy="6159499"/>
          </a:xfrm>
          <a:prstGeom prst="roundRect">
            <a:avLst>
              <a:gd name="adj" fmla="val 3614"/>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userDrawn="1"/>
        </p:nvGrpSpPr>
        <p:grpSpPr>
          <a:xfrm>
            <a:off x="775662" y="614739"/>
            <a:ext cx="4546003" cy="667962"/>
            <a:chOff x="5347662" y="1993480"/>
            <a:chExt cx="5634662" cy="827923"/>
          </a:xfrm>
        </p:grpSpPr>
        <p:sp>
          <p:nvSpPr>
            <p:cNvPr id="6" name="椭圆 5"/>
            <p:cNvSpPr/>
            <p:nvPr/>
          </p:nvSpPr>
          <p:spPr>
            <a:xfrm>
              <a:off x="5347662" y="2044490"/>
              <a:ext cx="776913" cy="776913"/>
            </a:xfrm>
            <a:prstGeom prst="ellipse">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cs typeface="+mn-ea"/>
                  <a:sym typeface="+mn-lt"/>
                </a:rPr>
                <a:t>1</a:t>
              </a:r>
              <a:endParaRPr lang="zh-CN" altLang="en-US" sz="3200" b="1" dirty="0">
                <a:solidFill>
                  <a:schemeClr val="bg1"/>
                </a:solidFill>
                <a:cs typeface="+mn-ea"/>
                <a:sym typeface="+mn-lt"/>
              </a:endParaRPr>
            </a:p>
          </p:txBody>
        </p:sp>
        <p:sp>
          <p:nvSpPr>
            <p:cNvPr id="11" name="Rectangle 44"/>
            <p:cNvSpPr>
              <a:spLocks noChangeArrowheads="1"/>
            </p:cNvSpPr>
            <p:nvPr/>
          </p:nvSpPr>
          <p:spPr bwMode="auto">
            <a:xfrm>
              <a:off x="6224866" y="1993480"/>
              <a:ext cx="4757458" cy="823936"/>
            </a:xfrm>
            <a:prstGeom prst="rect">
              <a:avLst/>
            </a:prstGeom>
            <a:noFill/>
            <a:ln w="9525" algn="ctr">
              <a:noFill/>
              <a:miter lim="800000"/>
            </a:ln>
          </p:spPr>
          <p:txBody>
            <a:bodyPr wrap="square" lIns="109678" tIns="54838" rIns="109678" bIns="54838">
              <a:spAutoFit/>
            </a:bodyPr>
            <a:lstStyle/>
            <a:p>
              <a:pPr eaLnBrk="0" hangingPunct="0"/>
              <a:r>
                <a:rPr lang="zh-CN" altLang="en-US" sz="3600" b="0" spc="600" dirty="0">
                  <a:ln>
                    <a:noFill/>
                  </a:ln>
                  <a:solidFill>
                    <a:srgbClr val="C00000"/>
                  </a:solidFill>
                  <a:latin typeface="汉仪菱心体简" panose="02010400000101010101" pitchFamily="2" charset="-122"/>
                  <a:ea typeface="汉仪菱心体简" panose="02010400000101010101" pitchFamily="2" charset="-122"/>
                  <a:cs typeface="+mn-ea"/>
                  <a:sym typeface="+mn-lt"/>
                </a:rPr>
                <a:t>宪法概述</a:t>
              </a:r>
              <a:endParaRPr lang="zh-CN" altLang="en-US" sz="3600" b="0" spc="600" dirty="0">
                <a:ln>
                  <a:noFill/>
                </a:ln>
                <a:solidFill>
                  <a:srgbClr val="C00000"/>
                </a:solidFill>
                <a:latin typeface="汉仪菱心体简" panose="02010400000101010101" pitchFamily="2" charset="-122"/>
                <a:ea typeface="汉仪菱心体简" panose="02010400000101010101" pitchFamily="2" charset="-122"/>
                <a:cs typeface="+mn-ea"/>
                <a:sym typeface="+mn-lt"/>
              </a:endParaRPr>
            </a:p>
          </p:txBody>
        </p:sp>
      </p:grpSp>
      <p:grpSp>
        <p:nvGrpSpPr>
          <p:cNvPr id="16" name="组合 15"/>
          <p:cNvGrpSpPr/>
          <p:nvPr userDrawn="1"/>
        </p:nvGrpSpPr>
        <p:grpSpPr>
          <a:xfrm>
            <a:off x="1" y="5461377"/>
            <a:ext cx="12191999" cy="1396623"/>
            <a:chOff x="1" y="5461377"/>
            <a:chExt cx="12191999" cy="1396623"/>
          </a:xfrm>
        </p:grpSpPr>
        <p:pic>
          <p:nvPicPr>
            <p:cNvPr id="17" name="图片 16"/>
            <p:cNvPicPr>
              <a:picLocks noChangeAspect="1"/>
            </p:cNvPicPr>
            <p:nvPr/>
          </p:nvPicPr>
          <p:blipFill>
            <a:blip r:embed="rId3" cstate="email"/>
            <a:stretch>
              <a:fillRect/>
            </a:stretch>
          </p:blipFill>
          <p:spPr>
            <a:xfrm>
              <a:off x="5849258" y="5461377"/>
              <a:ext cx="6342742" cy="1396623"/>
            </a:xfrm>
            <a:prstGeom prst="rect">
              <a:avLst/>
            </a:prstGeom>
          </p:spPr>
        </p:pic>
        <p:pic>
          <p:nvPicPr>
            <p:cNvPr id="18" name="图片 17"/>
            <p:cNvPicPr>
              <a:picLocks noChangeAspect="1"/>
            </p:cNvPicPr>
            <p:nvPr/>
          </p:nvPicPr>
          <p:blipFill>
            <a:blip r:embed="rId4" cstate="email"/>
            <a:stretch>
              <a:fillRect/>
            </a:stretch>
          </p:blipFill>
          <p:spPr>
            <a:xfrm flipH="1">
              <a:off x="1" y="5461377"/>
              <a:ext cx="5849256" cy="1396623"/>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email"/>
          <a:stretch>
            <a:fillRect/>
          </a:stretch>
        </p:blipFill>
        <p:spPr>
          <a:xfrm>
            <a:off x="0" y="0"/>
            <a:ext cx="12192000" cy="6858000"/>
          </a:xfrm>
          <a:prstGeom prst="rect">
            <a:avLst/>
          </a:prstGeom>
        </p:spPr>
      </p:pic>
      <p:sp>
        <p:nvSpPr>
          <p:cNvPr id="3" name="矩形: 圆角 2"/>
          <p:cNvSpPr/>
          <p:nvPr userDrawn="1"/>
        </p:nvSpPr>
        <p:spPr>
          <a:xfrm>
            <a:off x="349250" y="349251"/>
            <a:ext cx="11493500" cy="6159499"/>
          </a:xfrm>
          <a:prstGeom prst="roundRect">
            <a:avLst>
              <a:gd name="adj" fmla="val 3614"/>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userDrawn="1"/>
        </p:nvGrpSpPr>
        <p:grpSpPr>
          <a:xfrm>
            <a:off x="775662" y="614739"/>
            <a:ext cx="6018837" cy="667962"/>
            <a:chOff x="5347662" y="1993480"/>
            <a:chExt cx="7460205" cy="827923"/>
          </a:xfrm>
        </p:grpSpPr>
        <p:sp>
          <p:nvSpPr>
            <p:cNvPr id="6" name="椭圆 5"/>
            <p:cNvSpPr/>
            <p:nvPr/>
          </p:nvSpPr>
          <p:spPr>
            <a:xfrm>
              <a:off x="5347662" y="2044490"/>
              <a:ext cx="776913" cy="776913"/>
            </a:xfrm>
            <a:prstGeom prst="ellipse">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cs typeface="+mn-ea"/>
                  <a:sym typeface="+mn-lt"/>
                </a:rPr>
                <a:t>2</a:t>
              </a:r>
              <a:endParaRPr lang="zh-CN" altLang="en-US" sz="3200" b="1" dirty="0">
                <a:solidFill>
                  <a:schemeClr val="bg1"/>
                </a:solidFill>
                <a:cs typeface="+mn-ea"/>
                <a:sym typeface="+mn-lt"/>
              </a:endParaRPr>
            </a:p>
          </p:txBody>
        </p:sp>
        <p:sp>
          <p:nvSpPr>
            <p:cNvPr id="11" name="Rectangle 44"/>
            <p:cNvSpPr>
              <a:spLocks noChangeArrowheads="1"/>
            </p:cNvSpPr>
            <p:nvPr/>
          </p:nvSpPr>
          <p:spPr bwMode="auto">
            <a:xfrm>
              <a:off x="6224867" y="1993480"/>
              <a:ext cx="6583000" cy="823936"/>
            </a:xfrm>
            <a:prstGeom prst="rect">
              <a:avLst/>
            </a:prstGeom>
            <a:noFill/>
            <a:ln w="9525" algn="ctr">
              <a:noFill/>
              <a:miter lim="800000"/>
            </a:ln>
          </p:spPr>
          <p:txBody>
            <a:bodyPr wrap="square" lIns="109678" tIns="54838" rIns="109678" bIns="54838">
              <a:spAutoFit/>
            </a:bodyPr>
            <a:lstStyle/>
            <a:p>
              <a:pPr eaLnBrk="0" hangingPunct="0"/>
              <a:r>
                <a:rPr lang="zh-CN" altLang="en-US" sz="3600" b="0" spc="600" dirty="0">
                  <a:ln>
                    <a:noFill/>
                  </a:ln>
                  <a:solidFill>
                    <a:srgbClr val="C00000"/>
                  </a:solidFill>
                  <a:latin typeface="汉仪菱心体简" panose="02010400000101010101" pitchFamily="2" charset="-122"/>
                  <a:ea typeface="汉仪菱心体简" panose="02010400000101010101" pitchFamily="2" charset="-122"/>
                  <a:cs typeface="+mn-ea"/>
                  <a:sym typeface="+mn-lt"/>
                </a:rPr>
                <a:t>我国宪法的发展历程</a:t>
              </a:r>
              <a:endParaRPr lang="zh-CN" altLang="en-US" sz="3600" b="0" spc="600" dirty="0">
                <a:ln>
                  <a:noFill/>
                </a:ln>
                <a:solidFill>
                  <a:srgbClr val="C00000"/>
                </a:solidFill>
                <a:latin typeface="汉仪菱心体简" panose="02010400000101010101" pitchFamily="2" charset="-122"/>
                <a:ea typeface="汉仪菱心体简" panose="02010400000101010101" pitchFamily="2" charset="-122"/>
                <a:cs typeface="+mn-ea"/>
                <a:sym typeface="+mn-lt"/>
              </a:endParaRPr>
            </a:p>
          </p:txBody>
        </p:sp>
      </p:grpSp>
      <p:grpSp>
        <p:nvGrpSpPr>
          <p:cNvPr id="16" name="组合 15"/>
          <p:cNvGrpSpPr/>
          <p:nvPr userDrawn="1"/>
        </p:nvGrpSpPr>
        <p:grpSpPr>
          <a:xfrm>
            <a:off x="1" y="5461377"/>
            <a:ext cx="12191999" cy="1396623"/>
            <a:chOff x="1" y="5461377"/>
            <a:chExt cx="12191999" cy="1396623"/>
          </a:xfrm>
        </p:grpSpPr>
        <p:pic>
          <p:nvPicPr>
            <p:cNvPr id="17" name="图片 16"/>
            <p:cNvPicPr>
              <a:picLocks noChangeAspect="1"/>
            </p:cNvPicPr>
            <p:nvPr/>
          </p:nvPicPr>
          <p:blipFill>
            <a:blip r:embed="rId3" cstate="email"/>
            <a:stretch>
              <a:fillRect/>
            </a:stretch>
          </p:blipFill>
          <p:spPr>
            <a:xfrm>
              <a:off x="5849258" y="5461377"/>
              <a:ext cx="6342742" cy="1396623"/>
            </a:xfrm>
            <a:prstGeom prst="rect">
              <a:avLst/>
            </a:prstGeom>
          </p:spPr>
        </p:pic>
        <p:pic>
          <p:nvPicPr>
            <p:cNvPr id="18" name="图片 17"/>
            <p:cNvPicPr>
              <a:picLocks noChangeAspect="1"/>
            </p:cNvPicPr>
            <p:nvPr/>
          </p:nvPicPr>
          <p:blipFill>
            <a:blip r:embed="rId4" cstate="email"/>
            <a:stretch>
              <a:fillRect/>
            </a:stretch>
          </p:blipFill>
          <p:spPr>
            <a:xfrm flipH="1">
              <a:off x="1" y="5461377"/>
              <a:ext cx="5849256" cy="1396623"/>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email"/>
          <a:stretch>
            <a:fillRect/>
          </a:stretch>
        </p:blipFill>
        <p:spPr>
          <a:xfrm>
            <a:off x="0" y="0"/>
            <a:ext cx="12192000" cy="6858000"/>
          </a:xfrm>
          <a:prstGeom prst="rect">
            <a:avLst/>
          </a:prstGeom>
        </p:spPr>
      </p:pic>
      <p:sp>
        <p:nvSpPr>
          <p:cNvPr id="3" name="矩形: 圆角 2"/>
          <p:cNvSpPr/>
          <p:nvPr userDrawn="1"/>
        </p:nvSpPr>
        <p:spPr>
          <a:xfrm>
            <a:off x="349250" y="349251"/>
            <a:ext cx="11493500" cy="6159499"/>
          </a:xfrm>
          <a:prstGeom prst="roundRect">
            <a:avLst>
              <a:gd name="adj" fmla="val 3614"/>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userDrawn="1"/>
        </p:nvGrpSpPr>
        <p:grpSpPr>
          <a:xfrm>
            <a:off x="775662" y="614739"/>
            <a:ext cx="4546003" cy="667962"/>
            <a:chOff x="5347662" y="1993480"/>
            <a:chExt cx="5634662" cy="827923"/>
          </a:xfrm>
        </p:grpSpPr>
        <p:sp>
          <p:nvSpPr>
            <p:cNvPr id="6" name="椭圆 5"/>
            <p:cNvSpPr/>
            <p:nvPr/>
          </p:nvSpPr>
          <p:spPr>
            <a:xfrm>
              <a:off x="5347662" y="2044490"/>
              <a:ext cx="776913" cy="776913"/>
            </a:xfrm>
            <a:prstGeom prst="ellipse">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cs typeface="+mn-ea"/>
                  <a:sym typeface="+mn-lt"/>
                </a:rPr>
                <a:t>3</a:t>
              </a:r>
              <a:endParaRPr lang="zh-CN" altLang="en-US" sz="3200" b="1" dirty="0">
                <a:solidFill>
                  <a:schemeClr val="bg1"/>
                </a:solidFill>
                <a:cs typeface="+mn-ea"/>
                <a:sym typeface="+mn-lt"/>
              </a:endParaRPr>
            </a:p>
          </p:txBody>
        </p:sp>
        <p:sp>
          <p:nvSpPr>
            <p:cNvPr id="11" name="Rectangle 44"/>
            <p:cNvSpPr>
              <a:spLocks noChangeArrowheads="1"/>
            </p:cNvSpPr>
            <p:nvPr/>
          </p:nvSpPr>
          <p:spPr bwMode="auto">
            <a:xfrm>
              <a:off x="6224866" y="1993480"/>
              <a:ext cx="4757458" cy="823936"/>
            </a:xfrm>
            <a:prstGeom prst="rect">
              <a:avLst/>
            </a:prstGeom>
            <a:noFill/>
            <a:ln w="9525" algn="ctr">
              <a:noFill/>
              <a:miter lim="800000"/>
            </a:ln>
          </p:spPr>
          <p:txBody>
            <a:bodyPr wrap="square" lIns="109678" tIns="54838" rIns="109678" bIns="54838">
              <a:spAutoFit/>
            </a:bodyPr>
            <a:lstStyle/>
            <a:p>
              <a:pPr eaLnBrk="0" hangingPunct="0"/>
              <a:r>
                <a:rPr lang="zh-CN" altLang="en-US" sz="3600" b="0" spc="600" dirty="0">
                  <a:ln>
                    <a:noFill/>
                  </a:ln>
                  <a:solidFill>
                    <a:srgbClr val="C00000"/>
                  </a:solidFill>
                  <a:latin typeface="汉仪菱心体简" panose="02010400000101010101" pitchFamily="2" charset="-122"/>
                  <a:ea typeface="汉仪菱心体简" panose="02010400000101010101" pitchFamily="2" charset="-122"/>
                  <a:cs typeface="+mn-ea"/>
                  <a:sym typeface="+mn-lt"/>
                </a:rPr>
                <a:t>尊重遵守宪法</a:t>
              </a:r>
              <a:endParaRPr lang="zh-CN" altLang="en-US" sz="3600" b="0" spc="600" dirty="0">
                <a:ln>
                  <a:noFill/>
                </a:ln>
                <a:solidFill>
                  <a:srgbClr val="C00000"/>
                </a:solidFill>
                <a:latin typeface="汉仪菱心体简" panose="02010400000101010101" pitchFamily="2" charset="-122"/>
                <a:ea typeface="汉仪菱心体简" panose="02010400000101010101" pitchFamily="2" charset="-122"/>
                <a:cs typeface="+mn-ea"/>
                <a:sym typeface="+mn-lt"/>
              </a:endParaRPr>
            </a:p>
          </p:txBody>
        </p:sp>
      </p:grpSp>
      <p:grpSp>
        <p:nvGrpSpPr>
          <p:cNvPr id="16" name="组合 15"/>
          <p:cNvGrpSpPr/>
          <p:nvPr userDrawn="1"/>
        </p:nvGrpSpPr>
        <p:grpSpPr>
          <a:xfrm>
            <a:off x="1" y="5461377"/>
            <a:ext cx="12191999" cy="1396623"/>
            <a:chOff x="1" y="5461377"/>
            <a:chExt cx="12191999" cy="1396623"/>
          </a:xfrm>
        </p:grpSpPr>
        <p:pic>
          <p:nvPicPr>
            <p:cNvPr id="17" name="图片 16"/>
            <p:cNvPicPr>
              <a:picLocks noChangeAspect="1"/>
            </p:cNvPicPr>
            <p:nvPr/>
          </p:nvPicPr>
          <p:blipFill>
            <a:blip r:embed="rId3" cstate="email"/>
            <a:stretch>
              <a:fillRect/>
            </a:stretch>
          </p:blipFill>
          <p:spPr>
            <a:xfrm>
              <a:off x="5849258" y="5461377"/>
              <a:ext cx="6342742" cy="1396623"/>
            </a:xfrm>
            <a:prstGeom prst="rect">
              <a:avLst/>
            </a:prstGeom>
          </p:spPr>
        </p:pic>
        <p:pic>
          <p:nvPicPr>
            <p:cNvPr id="18" name="图片 17"/>
            <p:cNvPicPr>
              <a:picLocks noChangeAspect="1"/>
            </p:cNvPicPr>
            <p:nvPr/>
          </p:nvPicPr>
          <p:blipFill>
            <a:blip r:embed="rId4" cstate="email"/>
            <a:stretch>
              <a:fillRect/>
            </a:stretch>
          </p:blipFill>
          <p:spPr>
            <a:xfrm flipH="1">
              <a:off x="1" y="5461377"/>
              <a:ext cx="5849256" cy="1396623"/>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203C707-0E26-4279-857E-1F4BD68FBB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030488-6AD0-4F2C-9696-ABF2FE86E7B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203C707-0E26-4279-857E-1F4BD68FBB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030488-6AD0-4F2C-9696-ABF2FE86E7B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203C707-0E26-4279-857E-1F4BD68FBB5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D030488-6AD0-4F2C-9696-ABF2FE86E7B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203C707-0E26-4279-857E-1F4BD68FBB5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D030488-6AD0-4F2C-9696-ABF2FE86E7B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203C707-0E26-4279-857E-1F4BD68FBB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D030488-6AD0-4F2C-9696-ABF2FE86E7B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3C707-0E26-4279-857E-1F4BD68FBB5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30488-6AD0-4F2C-9696-ABF2FE86E7B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0.png"/><Relationship Id="rId7" Type="http://schemas.openxmlformats.org/officeDocument/2006/relationships/image" Target="../media/image19.png"/><Relationship Id="rId6" Type="http://schemas.openxmlformats.org/officeDocument/2006/relationships/image" Target="../media/image18.png"/><Relationship Id="rId5" Type="http://schemas.microsoft.com/office/2007/relationships/hdphoto" Target="../media/image17.wdp"/><Relationship Id="rId4" Type="http://schemas.openxmlformats.org/officeDocument/2006/relationships/image" Target="../media/image16.png"/><Relationship Id="rId3" Type="http://schemas.microsoft.com/office/2007/relationships/hdphoto" Target="../media/image15.wdp"/><Relationship Id="rId2" Type="http://schemas.openxmlformats.org/officeDocument/2006/relationships/image" Target="../media/image14.pn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25.png"/></Relationships>
</file>

<file path=ppt/slides/_rels/slide15.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3" Type="http://schemas.openxmlformats.org/officeDocument/2006/relationships/slideLayout" Target="../slideLayouts/slideLayout4.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6.png"/><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0.png"/><Relationship Id="rId7" Type="http://schemas.openxmlformats.org/officeDocument/2006/relationships/image" Target="../media/image19.png"/><Relationship Id="rId6" Type="http://schemas.openxmlformats.org/officeDocument/2006/relationships/image" Target="../media/image18.png"/><Relationship Id="rId5" Type="http://schemas.microsoft.com/office/2007/relationships/hdphoto" Target="../media/image17.wdp"/><Relationship Id="rId4" Type="http://schemas.openxmlformats.org/officeDocument/2006/relationships/image" Target="../media/image16.png"/><Relationship Id="rId3" Type="http://schemas.microsoft.com/office/2007/relationships/hdphoto" Target="../media/image15.wdp"/><Relationship Id="rId2" Type="http://schemas.openxmlformats.org/officeDocument/2006/relationships/image" Target="../media/image14.png"/><Relationship Id="rId1"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2.png"/><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0.png"/><Relationship Id="rId7" Type="http://schemas.openxmlformats.org/officeDocument/2006/relationships/image" Target="../media/image19.png"/><Relationship Id="rId6" Type="http://schemas.openxmlformats.org/officeDocument/2006/relationships/image" Target="../media/image18.png"/><Relationship Id="rId5" Type="http://schemas.microsoft.com/office/2007/relationships/hdphoto" Target="../media/image17.wdp"/><Relationship Id="rId4" Type="http://schemas.openxmlformats.org/officeDocument/2006/relationships/image" Target="../media/image16.png"/><Relationship Id="rId3" Type="http://schemas.microsoft.com/office/2007/relationships/hdphoto" Target="../media/image15.wdp"/><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866775" y="619124"/>
            <a:ext cx="10458450" cy="5680075"/>
          </a:xfrm>
          <a:prstGeom prst="roundRect">
            <a:avLst>
              <a:gd name="adj" fmla="val 3614"/>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cstate="email"/>
          <a:srcRect/>
          <a:stretch>
            <a:fillRect/>
          </a:stretch>
        </p:blipFill>
        <p:spPr>
          <a:xfrm>
            <a:off x="0" y="0"/>
            <a:ext cx="5074523" cy="1390650"/>
          </a:xfrm>
          <a:prstGeom prst="rect">
            <a:avLst/>
          </a:prstGeom>
        </p:spPr>
      </p:pic>
      <p:pic>
        <p:nvPicPr>
          <p:cNvPr id="14" name="图片 13"/>
          <p:cNvPicPr>
            <a:picLocks noChangeAspect="1"/>
          </p:cNvPicPr>
          <p:nvPr/>
        </p:nvPicPr>
        <p:blipFill rotWithShape="1">
          <a:blip r:embed="rId2" cstate="email"/>
          <a:srcRect/>
          <a:stretch>
            <a:fillRect/>
          </a:stretch>
        </p:blipFill>
        <p:spPr>
          <a:xfrm>
            <a:off x="8616434" y="4064000"/>
            <a:ext cx="3575566" cy="2679700"/>
          </a:xfrm>
          <a:prstGeom prst="rect">
            <a:avLst/>
          </a:prstGeom>
        </p:spPr>
      </p:pic>
      <p:pic>
        <p:nvPicPr>
          <p:cNvPr id="9" name="图片 8"/>
          <p:cNvPicPr>
            <a:picLocks noChangeAspect="1"/>
          </p:cNvPicPr>
          <p:nvPr/>
        </p:nvPicPr>
        <p:blipFill>
          <a:blip r:embed="rId3" cstate="email"/>
          <a:stretch>
            <a:fillRect/>
          </a:stretch>
        </p:blipFill>
        <p:spPr>
          <a:xfrm>
            <a:off x="0" y="5777662"/>
            <a:ext cx="6448425" cy="1080338"/>
          </a:xfrm>
          <a:prstGeom prst="rect">
            <a:avLst/>
          </a:prstGeom>
        </p:spPr>
      </p:pic>
      <p:pic>
        <p:nvPicPr>
          <p:cNvPr id="10" name="图片 9"/>
          <p:cNvPicPr>
            <a:picLocks noChangeAspect="1"/>
          </p:cNvPicPr>
          <p:nvPr/>
        </p:nvPicPr>
        <p:blipFill>
          <a:blip r:embed="rId4" cstate="email"/>
          <a:stretch>
            <a:fillRect/>
          </a:stretch>
        </p:blipFill>
        <p:spPr>
          <a:xfrm>
            <a:off x="5772150" y="5782450"/>
            <a:ext cx="6419850" cy="1075550"/>
          </a:xfrm>
          <a:prstGeom prst="rect">
            <a:avLst/>
          </a:prstGeom>
        </p:spPr>
      </p:pic>
      <p:sp>
        <p:nvSpPr>
          <p:cNvPr id="15" name="矩形 14"/>
          <p:cNvSpPr/>
          <p:nvPr/>
        </p:nvSpPr>
        <p:spPr>
          <a:xfrm>
            <a:off x="1136649" y="2323921"/>
            <a:ext cx="9956800" cy="1200329"/>
          </a:xfrm>
          <a:prstGeom prst="rect">
            <a:avLst/>
          </a:prstGeom>
        </p:spPr>
        <p:txBody>
          <a:bodyPr wrap="square">
            <a:spAutoFit/>
          </a:bodyPr>
          <a:lstStyle/>
          <a:p>
            <a:pPr algn="ctr"/>
            <a:r>
              <a:rPr lang="zh-CN" altLang="en-US" sz="7200" spc="300" dirty="0">
                <a:solidFill>
                  <a:srgbClr val="B3272D"/>
                </a:solidFill>
                <a:latin typeface="汉仪方叠体简" pitchFamily="49" charset="-122"/>
                <a:ea typeface="汉仪方叠体简" pitchFamily="49" charset="-122"/>
                <a:cs typeface="+mn-ea"/>
                <a:sym typeface="+mn-lt"/>
              </a:rPr>
              <a:t>宪法宣传教育课件</a:t>
            </a:r>
            <a:endParaRPr lang="zh-CN" altLang="en-US" sz="7200" spc="300" dirty="0">
              <a:solidFill>
                <a:srgbClr val="B3272D"/>
              </a:solidFill>
              <a:latin typeface="汉仪方叠体简" pitchFamily="49" charset="-122"/>
              <a:ea typeface="汉仪方叠体简" pitchFamily="49" charset="-122"/>
              <a:cs typeface="+mn-ea"/>
              <a:sym typeface="+mn-lt"/>
            </a:endParaRPr>
          </a:p>
        </p:txBody>
      </p:sp>
      <p:grpSp>
        <p:nvGrpSpPr>
          <p:cNvPr id="16" name="组合 15"/>
          <p:cNvGrpSpPr/>
          <p:nvPr/>
        </p:nvGrpSpPr>
        <p:grpSpPr>
          <a:xfrm>
            <a:off x="3819525" y="1139826"/>
            <a:ext cx="4324350" cy="1200150"/>
            <a:chOff x="1725150" y="2800350"/>
            <a:chExt cx="9301770" cy="2180301"/>
          </a:xfrm>
        </p:grpSpPr>
        <p:pic>
          <p:nvPicPr>
            <p:cNvPr id="17" name="图片 16"/>
            <p:cNvPicPr>
              <a:picLocks noChangeAspect="1"/>
            </p:cNvPicPr>
            <p:nvPr/>
          </p:nvPicPr>
          <p:blipFill rotWithShape="1">
            <a:blip r:embed="rId5" cstate="email"/>
            <a:srcRect l="-7001" b="-8485"/>
            <a:stretch>
              <a:fillRect/>
            </a:stretch>
          </p:blipFill>
          <p:spPr>
            <a:xfrm>
              <a:off x="1725150" y="2800350"/>
              <a:ext cx="4650885" cy="2180301"/>
            </a:xfrm>
            <a:prstGeom prst="rect">
              <a:avLst/>
            </a:prstGeom>
          </p:spPr>
        </p:pic>
        <p:pic>
          <p:nvPicPr>
            <p:cNvPr id="28" name="图片 27"/>
            <p:cNvPicPr>
              <a:picLocks noChangeAspect="1"/>
            </p:cNvPicPr>
            <p:nvPr/>
          </p:nvPicPr>
          <p:blipFill rotWithShape="1">
            <a:blip r:embed="rId5" cstate="email"/>
            <a:srcRect l="-7001" b="-8485"/>
            <a:stretch>
              <a:fillRect/>
            </a:stretch>
          </p:blipFill>
          <p:spPr>
            <a:xfrm flipH="1">
              <a:off x="6376035" y="2800350"/>
              <a:ext cx="4650885" cy="2180301"/>
            </a:xfrm>
            <a:prstGeom prst="rect">
              <a:avLst/>
            </a:prstGeom>
          </p:spPr>
        </p:pic>
        <p:sp>
          <p:nvSpPr>
            <p:cNvPr id="18" name="矩形 17"/>
            <p:cNvSpPr/>
            <p:nvPr/>
          </p:nvSpPr>
          <p:spPr>
            <a:xfrm>
              <a:off x="2863544" y="3544419"/>
              <a:ext cx="6770160" cy="1062355"/>
            </a:xfrm>
            <a:prstGeom prst="rect">
              <a:avLst/>
            </a:prstGeom>
          </p:spPr>
          <p:txBody>
            <a:bodyPr wrap="square">
              <a:spAutoFit/>
            </a:bodyPr>
            <a:lstStyle/>
            <a:p>
              <a:pPr algn="dist"/>
              <a:r>
                <a:rPr lang="zh-CN" altLang="en-US" sz="3200" b="1" spc="300" dirty="0">
                  <a:solidFill>
                    <a:schemeClr val="bg1"/>
                  </a:solidFill>
                  <a:cs typeface="+mn-ea"/>
                  <a:sym typeface="+mn-lt"/>
                </a:rPr>
                <a:t>宪法伴我成长</a:t>
              </a:r>
              <a:endParaRPr lang="zh-CN" altLang="en-US" sz="3200" b="1" spc="300" dirty="0">
                <a:solidFill>
                  <a:schemeClr val="bg1"/>
                </a:solidFill>
                <a:cs typeface="+mn-ea"/>
                <a:sym typeface="+mn-lt"/>
              </a:endParaRPr>
            </a:p>
          </p:txBody>
        </p:sp>
      </p:grpSp>
      <p:sp>
        <p:nvSpPr>
          <p:cNvPr id="19" name="矩形 18"/>
          <p:cNvSpPr/>
          <p:nvPr/>
        </p:nvSpPr>
        <p:spPr>
          <a:xfrm>
            <a:off x="2828132" y="3892550"/>
            <a:ext cx="6192044" cy="584775"/>
          </a:xfrm>
          <a:prstGeom prst="rect">
            <a:avLst/>
          </a:prstGeom>
        </p:spPr>
        <p:txBody>
          <a:bodyPr wrap="square">
            <a:spAutoFit/>
          </a:bodyPr>
          <a:lstStyle/>
          <a:p>
            <a:pPr algn="ctr"/>
            <a:r>
              <a:rPr lang="zh-CN" altLang="en-US" sz="1600" spc="300" dirty="0">
                <a:solidFill>
                  <a:schemeClr val="tx1">
                    <a:lumMod val="65000"/>
                    <a:lumOff val="35000"/>
                  </a:schemeClr>
                </a:solidFill>
                <a:cs typeface="+mn-ea"/>
                <a:sym typeface="+mn-lt"/>
              </a:rPr>
              <a:t>你知道宪法的成长历程吗？你知道宪法是如何影响我们的生活吗？现在带您一起走近宪法。</a:t>
            </a:r>
            <a:endParaRPr lang="zh-CN" altLang="en-US" sz="1600" spc="300" dirty="0">
              <a:solidFill>
                <a:schemeClr val="tx1">
                  <a:lumMod val="65000"/>
                  <a:lumOff val="35000"/>
                </a:schemeClr>
              </a:solidFill>
              <a:cs typeface="+mn-ea"/>
              <a:sym typeface="+mn-lt"/>
            </a:endParaRPr>
          </a:p>
        </p:txBody>
      </p:sp>
      <p:pic>
        <p:nvPicPr>
          <p:cNvPr id="27" name="图片 26"/>
          <p:cNvPicPr>
            <a:picLocks noChangeAspect="1"/>
          </p:cNvPicPr>
          <p:nvPr/>
        </p:nvPicPr>
        <p:blipFill>
          <a:blip r:embed="rId6" cstate="email"/>
          <a:stretch>
            <a:fillRect/>
          </a:stretch>
        </p:blipFill>
        <p:spPr>
          <a:xfrm>
            <a:off x="7356625" y="1120925"/>
            <a:ext cx="1479400" cy="1479400"/>
          </a:xfrm>
          <a:prstGeom prst="rect">
            <a:avLst/>
          </a:prstGeom>
        </p:spPr>
      </p:pic>
      <p:cxnSp>
        <p:nvCxnSpPr>
          <p:cNvPr id="30" name="直接连接符 29"/>
          <p:cNvCxnSpPr/>
          <p:nvPr/>
        </p:nvCxnSpPr>
        <p:spPr>
          <a:xfrm>
            <a:off x="2409825" y="3676650"/>
            <a:ext cx="737235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a:blip r:embed="rId7" cstate="email"/>
          <a:stretch>
            <a:fillRect/>
          </a:stretch>
        </p:blipFill>
        <p:spPr>
          <a:xfrm>
            <a:off x="-600081" y="2724149"/>
            <a:ext cx="3971931" cy="3971931"/>
          </a:xfrm>
          <a:prstGeom prst="rect">
            <a:avLst/>
          </a:prstGeom>
        </p:spPr>
      </p:pic>
      <p:sp>
        <p:nvSpPr>
          <p:cNvPr id="26" name="矩形 25"/>
          <p:cNvSpPr/>
          <p:nvPr/>
        </p:nvSpPr>
        <p:spPr>
          <a:xfrm>
            <a:off x="5315371" y="5200204"/>
            <a:ext cx="1198880" cy="429895"/>
          </a:xfrm>
          <a:prstGeom prst="rect">
            <a:avLst/>
          </a:prstGeom>
        </p:spPr>
        <p:txBody>
          <a:bodyPr wrap="none">
            <a:spAutoFit/>
          </a:bodyPr>
          <a:lstStyle/>
          <a:p>
            <a:pPr marL="342900" lvl="0" indent="-342900" algn="ctr" fontAlgn="base">
              <a:lnSpc>
                <a:spcPct val="110000"/>
              </a:lnSpc>
              <a:spcBef>
                <a:spcPct val="0"/>
              </a:spcBef>
              <a:spcAft>
                <a:spcPct val="0"/>
              </a:spcAft>
            </a:pPr>
            <a:r>
              <a:rPr lang="zh-CN" altLang="zh-CN" sz="2000" b="1" kern="0" dirty="0" smtClean="0">
                <a:solidFill>
                  <a:srgbClr val="000000"/>
                </a:solidFill>
                <a:latin typeface="微软雅黑" panose="020B0503020204020204" pitchFamily="34" charset="-122"/>
                <a:ea typeface="微软雅黑" panose="020B0503020204020204" pitchFamily="34" charset="-122"/>
              </a:rPr>
              <a:t>制作人：</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3000"/>
                            </p:stCondLst>
                            <p:childTnLst>
                              <p:par>
                                <p:cTn id="35" presetID="5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Scale>
                                      <p:cBhvr>
                                        <p:cTn id="3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5"/>
                                        </p:tgtEl>
                                        <p:attrNameLst>
                                          <p:attrName>ppt_x</p:attrName>
                                          <p:attrName>ppt_y</p:attrName>
                                        </p:attrNameLst>
                                      </p:cBhvr>
                                    </p:animMotion>
                                    <p:animEffect transition="in" filter="fade">
                                      <p:cBhvr>
                                        <p:cTn id="39" dur="1000"/>
                                        <p:tgtEl>
                                          <p:spTgt spid="15"/>
                                        </p:tgtEl>
                                      </p:cBhvr>
                                    </p:animEffect>
                                  </p:childTnLst>
                                </p:cTn>
                              </p:par>
                            </p:childTnLst>
                          </p:cTn>
                        </p:par>
                        <p:par>
                          <p:cTn id="40" fill="hold">
                            <p:stCondLst>
                              <p:cond delay="4000"/>
                            </p:stCondLst>
                            <p:childTnLst>
                              <p:par>
                                <p:cTn id="41" presetID="16" presetClass="entr" presetSubtype="21"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barn(inVertical)">
                                      <p:cBhvr>
                                        <p:cTn id="43" dur="500"/>
                                        <p:tgtEl>
                                          <p:spTgt spid="30"/>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5000"/>
                            </p:stCondLst>
                            <p:childTnLst>
                              <p:par>
                                <p:cTn id="49" presetID="2" presetClass="entr" presetSubtype="8"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0-#ppt_w/2"/>
                                          </p:val>
                                        </p:tav>
                                        <p:tav tm="100000">
                                          <p:val>
                                            <p:strVal val="#ppt_x"/>
                                          </p:val>
                                        </p:tav>
                                      </p:tavLst>
                                    </p:anim>
                                    <p:anim calcmode="lin" valueType="num">
                                      <p:cBhvr additive="base">
                                        <p:cTn id="52" dur="500" fill="hold"/>
                                        <p:tgtEl>
                                          <p:spTgt spid="34"/>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4815881"/>
            <a:ext cx="12192000" cy="1419819"/>
            <a:chOff x="0" y="5343525"/>
            <a:chExt cx="12192000" cy="1419819"/>
          </a:xfrm>
        </p:grpSpPr>
        <p:pic>
          <p:nvPicPr>
            <p:cNvPr id="5" name="图片 4"/>
            <p:cNvPicPr>
              <a:picLocks noChangeAspect="1"/>
            </p:cNvPicPr>
            <p:nvPr/>
          </p:nvPicPr>
          <p:blipFill>
            <a:blip r:embed="rId1" cstate="email">
              <a:duotone>
                <a:schemeClr val="accent4">
                  <a:shade val="45000"/>
                  <a:satMod val="135000"/>
                </a:schemeClr>
                <a:prstClr val="white"/>
              </a:duotone>
            </a:blip>
            <a:stretch>
              <a:fillRect/>
            </a:stretch>
          </p:blipFill>
          <p:spPr>
            <a:xfrm>
              <a:off x="3503852" y="5504855"/>
              <a:ext cx="4706698" cy="1258489"/>
            </a:xfrm>
            <a:prstGeom prst="rect">
              <a:avLst/>
            </a:prstGeom>
          </p:spPr>
        </p:pic>
        <p:pic>
          <p:nvPicPr>
            <p:cNvPr id="6" name="图片 5"/>
            <p:cNvPicPr>
              <a:picLocks noChangeAspect="1"/>
            </p:cNvPicPr>
            <p:nvPr/>
          </p:nvPicPr>
          <p:blipFill>
            <a:blip r:embed="rId2" cstate="email">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0" y="5343525"/>
              <a:ext cx="4706698" cy="1258489"/>
            </a:xfrm>
            <a:prstGeom prst="rect">
              <a:avLst/>
            </a:prstGeom>
          </p:spPr>
        </p:pic>
        <p:pic>
          <p:nvPicPr>
            <p:cNvPr id="7" name="图片 6"/>
            <p:cNvPicPr>
              <a:picLocks noChangeAspect="1"/>
            </p:cNvPicPr>
            <p:nvPr/>
          </p:nvPicPr>
          <p:blipFill>
            <a:blip r:embed="rId1" cstate="email">
              <a:duotone>
                <a:schemeClr val="accent4">
                  <a:shade val="45000"/>
                  <a:satMod val="135000"/>
                </a:schemeClr>
                <a:prstClr val="white"/>
              </a:duotone>
            </a:blip>
            <a:stretch>
              <a:fillRect/>
            </a:stretch>
          </p:blipFill>
          <p:spPr>
            <a:xfrm>
              <a:off x="7485302" y="5429250"/>
              <a:ext cx="4706698" cy="1258489"/>
            </a:xfrm>
            <a:prstGeom prst="rect">
              <a:avLst/>
            </a:prstGeom>
          </p:spPr>
        </p:pic>
      </p:grpSp>
      <p:pic>
        <p:nvPicPr>
          <p:cNvPr id="8" name="图片 7"/>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contrast="20000"/>
                    </a14:imgEffect>
                  </a14:imgLayer>
                </a14:imgProps>
              </a:ext>
            </a:extLst>
          </a:blip>
          <a:srcRect/>
          <a:stretch>
            <a:fillRect/>
          </a:stretch>
        </p:blipFill>
        <p:spPr>
          <a:xfrm>
            <a:off x="0" y="4610100"/>
            <a:ext cx="12192000" cy="2247900"/>
          </a:xfrm>
          <a:prstGeom prst="rect">
            <a:avLst/>
          </a:prstGeom>
        </p:spPr>
      </p:pic>
      <p:pic>
        <p:nvPicPr>
          <p:cNvPr id="10" name="图片 9"/>
          <p:cNvPicPr>
            <a:picLocks noChangeAspect="1"/>
          </p:cNvPicPr>
          <p:nvPr/>
        </p:nvPicPr>
        <p:blipFill>
          <a:blip r:embed="rId6" cstate="email"/>
          <a:stretch>
            <a:fillRect/>
          </a:stretch>
        </p:blipFill>
        <p:spPr>
          <a:xfrm>
            <a:off x="7215614" y="1435100"/>
            <a:ext cx="3987096" cy="3914775"/>
          </a:xfrm>
          <a:prstGeom prst="rect">
            <a:avLst/>
          </a:prstGeom>
        </p:spPr>
      </p:pic>
      <p:sp>
        <p:nvSpPr>
          <p:cNvPr id="13" name="文本框 12"/>
          <p:cNvSpPr txBox="1"/>
          <p:nvPr/>
        </p:nvSpPr>
        <p:spPr>
          <a:xfrm>
            <a:off x="1117600" y="2618423"/>
            <a:ext cx="6235700" cy="1200329"/>
          </a:xfrm>
          <a:prstGeom prst="rect">
            <a:avLst/>
          </a:prstGeom>
          <a:noFill/>
        </p:spPr>
        <p:txBody>
          <a:bodyPr wrap="square">
            <a:spAutoFit/>
          </a:bodyPr>
          <a:lstStyle/>
          <a:p>
            <a:pPr algn="ctr"/>
            <a:r>
              <a:rPr kumimoji="1" lang="zh-CN" altLang="en-US" sz="7200" spc="600" dirty="0">
                <a:solidFill>
                  <a:srgbClr val="FFF18E"/>
                </a:solidFill>
                <a:latin typeface="汉仪菱心体简" panose="02010400000101010101" pitchFamily="2" charset="-122"/>
                <a:ea typeface="汉仪菱心体简" panose="02010400000101010101" pitchFamily="2" charset="-122"/>
                <a:cs typeface="+mn-ea"/>
                <a:sym typeface="+mn-lt"/>
              </a:rPr>
              <a:t>尊重遵守宪法</a:t>
            </a:r>
            <a:endParaRPr kumimoji="1" lang="zh-CN" altLang="en-US" sz="7200" spc="600" dirty="0">
              <a:solidFill>
                <a:srgbClr val="FFF18E"/>
              </a:solidFill>
              <a:latin typeface="汉仪菱心体简" panose="02010400000101010101" pitchFamily="2" charset="-122"/>
              <a:ea typeface="汉仪菱心体简" panose="02010400000101010101" pitchFamily="2" charset="-122"/>
              <a:cs typeface="+mn-ea"/>
              <a:sym typeface="+mn-lt"/>
            </a:endParaRPr>
          </a:p>
        </p:txBody>
      </p:sp>
      <p:sp>
        <p:nvSpPr>
          <p:cNvPr id="14" name="文本框 13"/>
          <p:cNvSpPr txBox="1"/>
          <p:nvPr/>
        </p:nvSpPr>
        <p:spPr>
          <a:xfrm>
            <a:off x="2466487" y="1543050"/>
            <a:ext cx="3537926" cy="923330"/>
          </a:xfrm>
          <a:prstGeom prst="rect">
            <a:avLst/>
          </a:prstGeom>
          <a:noFill/>
        </p:spPr>
        <p:txBody>
          <a:bodyPr wrap="square" rtlCol="0">
            <a:spAutoFit/>
          </a:bodyPr>
          <a:lstStyle/>
          <a:p>
            <a:pPr algn="ctr"/>
            <a:r>
              <a:rPr lang="zh-CN" altLang="en-US" sz="5400" dirty="0">
                <a:solidFill>
                  <a:srgbClr val="FFF18E"/>
                </a:solidFill>
                <a:latin typeface="汉仪菱心体简" panose="02010400000101010101" pitchFamily="2" charset="-122"/>
                <a:ea typeface="汉仪菱心体简" panose="02010400000101010101" pitchFamily="2" charset="-122"/>
                <a:cs typeface="+mn-ea"/>
                <a:sym typeface="+mn-lt"/>
              </a:rPr>
              <a:t>第三章</a:t>
            </a:r>
            <a:endParaRPr lang="zh-CN" altLang="en-US" sz="5400" dirty="0">
              <a:solidFill>
                <a:srgbClr val="FFF18E"/>
              </a:solidFill>
              <a:latin typeface="汉仪菱心体简" panose="02010400000101010101" pitchFamily="2" charset="-122"/>
              <a:ea typeface="汉仪菱心体简" panose="02010400000101010101" pitchFamily="2" charset="-122"/>
              <a:cs typeface="+mn-ea"/>
              <a:sym typeface="+mn-lt"/>
            </a:endParaRPr>
          </a:p>
        </p:txBody>
      </p:sp>
      <p:sp>
        <p:nvSpPr>
          <p:cNvPr id="15" name="文本框 14"/>
          <p:cNvSpPr txBox="1"/>
          <p:nvPr/>
        </p:nvSpPr>
        <p:spPr>
          <a:xfrm>
            <a:off x="1275796" y="3859413"/>
            <a:ext cx="5919309" cy="687239"/>
          </a:xfrm>
          <a:prstGeom prst="rect">
            <a:avLst/>
          </a:prstGeom>
          <a:noFill/>
        </p:spPr>
        <p:txBody>
          <a:bodyPr wrap="square">
            <a:spAutoFit/>
          </a:bodyPr>
          <a:lstStyle/>
          <a:p>
            <a:pPr algn="ctr">
              <a:lnSpc>
                <a:spcPct val="110000"/>
              </a:lnSpc>
            </a:pPr>
            <a:r>
              <a:rPr lang="en-GB" altLang="zh-CN" sz="1800" dirty="0">
                <a:solidFill>
                  <a:srgbClr val="FFF18E"/>
                </a:solidFill>
                <a:cs typeface="+mn-ea"/>
                <a:sym typeface="+mn-lt"/>
              </a:rPr>
              <a:t>enter the relevant content you need here. thank you for downloading our ppt template file.</a:t>
            </a:r>
            <a:endParaRPr lang="en-GB" altLang="zh-CN" sz="1800" dirty="0">
              <a:solidFill>
                <a:srgbClr val="FFF18E"/>
              </a:solidFill>
              <a:cs typeface="+mn-ea"/>
              <a:sym typeface="+mn-lt"/>
            </a:endParaRPr>
          </a:p>
        </p:txBody>
      </p:sp>
      <p:pic>
        <p:nvPicPr>
          <p:cNvPr id="17" name="图片 16"/>
          <p:cNvPicPr>
            <a:picLocks noChangeAspect="1"/>
          </p:cNvPicPr>
          <p:nvPr/>
        </p:nvPicPr>
        <p:blipFill>
          <a:blip r:embed="rId7" cstate="email"/>
          <a:stretch>
            <a:fillRect/>
          </a:stretch>
        </p:blipFill>
        <p:spPr>
          <a:xfrm flipH="1">
            <a:off x="769723" y="781049"/>
            <a:ext cx="1773452" cy="1014707"/>
          </a:xfrm>
          <a:prstGeom prst="rect">
            <a:avLst/>
          </a:prstGeom>
        </p:spPr>
      </p:pic>
      <p:pic>
        <p:nvPicPr>
          <p:cNvPr id="21" name="图片 20"/>
          <p:cNvPicPr>
            <a:picLocks noChangeAspect="1"/>
          </p:cNvPicPr>
          <p:nvPr/>
        </p:nvPicPr>
        <p:blipFill>
          <a:blip r:embed="rId8" cstate="email"/>
          <a:stretch>
            <a:fillRect/>
          </a:stretch>
        </p:blipFill>
        <p:spPr>
          <a:xfrm rot="12915819">
            <a:off x="514404" y="5172074"/>
            <a:ext cx="2503145" cy="1543050"/>
          </a:xfrm>
          <a:prstGeom prst="rect">
            <a:avLst/>
          </a:prstGeom>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6" presetClass="entr" presetSubtype="2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par>
                          <p:cTn id="41" fill="hold">
                            <p:stCondLst>
                              <p:cond delay="5500"/>
                            </p:stCondLst>
                            <p:childTnLst>
                              <p:par>
                                <p:cTn id="42" presetID="42"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02143" y="1925548"/>
            <a:ext cx="7705618" cy="3780176"/>
            <a:chOff x="1695236" y="2167847"/>
            <a:chExt cx="4962418" cy="3780176"/>
          </a:xfrm>
        </p:grpSpPr>
        <p:sp>
          <p:nvSpPr>
            <p:cNvPr id="3" name="矩形 2"/>
            <p:cNvSpPr/>
            <p:nvPr/>
          </p:nvSpPr>
          <p:spPr>
            <a:xfrm>
              <a:off x="1886277" y="2469378"/>
              <a:ext cx="4560869" cy="33189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dirty="0">
                  <a:solidFill>
                    <a:srgbClr val="C00000"/>
                  </a:solidFill>
                  <a:cs typeface="+mn-ea"/>
                  <a:sym typeface="+mn-lt"/>
                </a:rPr>
                <a:t>发展路上带有些许阵痛，但前路一片光明</a:t>
              </a:r>
              <a:endParaRPr lang="en-US" altLang="zh-CN" sz="2400" b="1" dirty="0">
                <a:solidFill>
                  <a:srgbClr val="C00000"/>
                </a:solidFill>
                <a:cs typeface="+mn-ea"/>
                <a:sym typeface="+mn-lt"/>
              </a:endParaRPr>
            </a:p>
            <a:p>
              <a:pPr>
                <a:lnSpc>
                  <a:spcPct val="120000"/>
                </a:lnSpc>
              </a:pPr>
              <a:endParaRPr lang="zh-CN" altLang="en-US" sz="800" b="1" dirty="0">
                <a:solidFill>
                  <a:srgbClr val="C00000"/>
                </a:solidFill>
                <a:cs typeface="+mn-ea"/>
                <a:sym typeface="+mn-lt"/>
              </a:endParaRPr>
            </a:p>
            <a:p>
              <a:pPr>
                <a:lnSpc>
                  <a:spcPct val="120000"/>
                </a:lnSpc>
              </a:pPr>
              <a:r>
                <a:rPr lang="zh-CN" altLang="en-US" dirty="0">
                  <a:cs typeface="+mn-ea"/>
                  <a:sym typeface="+mn-lt"/>
                </a:rPr>
                <a:t>孙志刚案件：大学毕业生，因未带身份证，依据</a:t>
              </a:r>
              <a:r>
                <a:rPr lang="en-US" altLang="zh-CN" dirty="0">
                  <a:cs typeface="+mn-ea"/>
                  <a:sym typeface="+mn-lt"/>
                </a:rPr>
                <a:t>《</a:t>
              </a:r>
              <a:r>
                <a:rPr lang="zh-CN" altLang="en-US" dirty="0">
                  <a:cs typeface="+mn-ea"/>
                  <a:sym typeface="+mn-lt"/>
                </a:rPr>
                <a:t>广东省收容遣送管理规定</a:t>
              </a:r>
              <a:r>
                <a:rPr lang="en-US" altLang="zh-CN" dirty="0">
                  <a:cs typeface="+mn-ea"/>
                  <a:sym typeface="+mn-lt"/>
                </a:rPr>
                <a:t>》</a:t>
              </a:r>
              <a:r>
                <a:rPr lang="zh-CN" altLang="en-US" dirty="0">
                  <a:cs typeface="+mn-ea"/>
                  <a:sym typeface="+mn-lt"/>
                </a:rPr>
                <a:t>被作为“三无人员”送往收容遣送站。当晚，孙因“身体不适”被转往广州市收容人员救护站。２０日凌晨１时多，孙遭同病房的８名被收治人员两度轮番殴打，于当日上午１０时２０分死亡。由于此次受害者身亡，并且其身份不是流浪汉而是大学生，因而产生极大影响。许多媒体详细报道了此一事件，并曝光了许多同一性质的案件，在社会上掀起了对收容遣送制度的大讨论。先后有</a:t>
              </a:r>
              <a:r>
                <a:rPr lang="en-US" altLang="zh-CN" dirty="0">
                  <a:cs typeface="+mn-ea"/>
                  <a:sym typeface="+mn-lt"/>
                </a:rPr>
                <a:t>8</a:t>
              </a:r>
              <a:r>
                <a:rPr lang="zh-CN" altLang="en-US" dirty="0">
                  <a:cs typeface="+mn-ea"/>
                  <a:sym typeface="+mn-lt"/>
                </a:rPr>
                <a:t>名学者上书全国人大，要求就此对收容遣送制度进行违宪审查。</a:t>
              </a:r>
              <a:endParaRPr lang="zh-CN" altLang="en-US" dirty="0">
                <a:cs typeface="+mn-ea"/>
                <a:sym typeface="+mn-lt"/>
              </a:endParaRPr>
            </a:p>
          </p:txBody>
        </p:sp>
        <p:sp>
          <p:nvSpPr>
            <p:cNvPr id="4" name="矩形: 圆角 3"/>
            <p:cNvSpPr/>
            <p:nvPr/>
          </p:nvSpPr>
          <p:spPr>
            <a:xfrm>
              <a:off x="1695236" y="2167847"/>
              <a:ext cx="4962418" cy="378017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a:blip r:embed="rId1" cstate="email"/>
          <a:srcRect/>
          <a:stretch>
            <a:fillRect/>
          </a:stretch>
        </p:blipFill>
        <p:spPr>
          <a:xfrm>
            <a:off x="-152400" y="1638300"/>
            <a:ext cx="4495800" cy="4495800"/>
          </a:xfrm>
          <a:prstGeom prst="rect">
            <a:avLst/>
          </a:prstGeom>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64413" y="1935122"/>
            <a:ext cx="9464397" cy="378757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buFont typeface="+mj-ea"/>
              <a:buAutoNum type="circleNumDbPlain"/>
            </a:pPr>
            <a:r>
              <a:rPr lang="en-US" altLang="zh-CN" b="1" dirty="0">
                <a:solidFill>
                  <a:srgbClr val="C00000"/>
                </a:solidFill>
                <a:cs typeface="+mn-ea"/>
                <a:sym typeface="+mn-lt"/>
              </a:rPr>
              <a:t>2003</a:t>
            </a:r>
            <a:r>
              <a:rPr lang="zh-CN" altLang="en-US" b="1" dirty="0">
                <a:solidFill>
                  <a:srgbClr val="C00000"/>
                </a:solidFill>
                <a:cs typeface="+mn-ea"/>
                <a:sym typeface="+mn-lt"/>
              </a:rPr>
              <a:t>年</a:t>
            </a:r>
            <a:r>
              <a:rPr lang="en-US" altLang="zh-CN" b="1" dirty="0">
                <a:solidFill>
                  <a:srgbClr val="C00000"/>
                </a:solidFill>
                <a:cs typeface="+mn-ea"/>
                <a:sym typeface="+mn-lt"/>
              </a:rPr>
              <a:t>5</a:t>
            </a:r>
            <a:r>
              <a:rPr lang="zh-CN" altLang="en-US" b="1" dirty="0">
                <a:solidFill>
                  <a:srgbClr val="C00000"/>
                </a:solidFill>
                <a:cs typeface="+mn-ea"/>
                <a:sym typeface="+mn-lt"/>
              </a:rPr>
              <a:t>月</a:t>
            </a:r>
            <a:r>
              <a:rPr lang="en-US" altLang="zh-CN" b="1" dirty="0">
                <a:solidFill>
                  <a:srgbClr val="C00000"/>
                </a:solidFill>
                <a:cs typeface="+mn-ea"/>
                <a:sym typeface="+mn-lt"/>
              </a:rPr>
              <a:t>14</a:t>
            </a:r>
            <a:r>
              <a:rPr lang="zh-CN" altLang="en-US" b="1" dirty="0">
                <a:solidFill>
                  <a:srgbClr val="C00000"/>
                </a:solidFill>
                <a:cs typeface="+mn-ea"/>
                <a:sym typeface="+mn-lt"/>
              </a:rPr>
              <a:t>日</a:t>
            </a:r>
            <a:r>
              <a:rPr lang="zh-CN" altLang="en-US" dirty="0">
                <a:cs typeface="+mn-ea"/>
                <a:sym typeface="+mn-lt"/>
              </a:rPr>
              <a:t>三名法学博士俞江</a:t>
            </a:r>
            <a:r>
              <a:rPr lang="en-US" altLang="zh-CN" dirty="0">
                <a:cs typeface="+mn-ea"/>
                <a:sym typeface="+mn-lt"/>
              </a:rPr>
              <a:t>(</a:t>
            </a:r>
            <a:r>
              <a:rPr lang="zh-CN" altLang="en-US" dirty="0">
                <a:cs typeface="+mn-ea"/>
                <a:sym typeface="+mn-lt"/>
              </a:rPr>
              <a:t>华中科技大学法学院</a:t>
            </a:r>
            <a:r>
              <a:rPr lang="en-US" altLang="zh-CN" dirty="0">
                <a:cs typeface="+mn-ea"/>
                <a:sym typeface="+mn-lt"/>
              </a:rPr>
              <a:t>)</a:t>
            </a:r>
            <a:r>
              <a:rPr lang="zh-CN" altLang="en-US" dirty="0">
                <a:cs typeface="+mn-ea"/>
                <a:sym typeface="+mn-lt"/>
              </a:rPr>
              <a:t>、腾彪</a:t>
            </a:r>
            <a:r>
              <a:rPr lang="en-US" altLang="zh-CN" dirty="0">
                <a:cs typeface="+mn-ea"/>
                <a:sym typeface="+mn-lt"/>
              </a:rPr>
              <a:t>(</a:t>
            </a:r>
            <a:r>
              <a:rPr lang="zh-CN" altLang="en-US" dirty="0">
                <a:cs typeface="+mn-ea"/>
                <a:sym typeface="+mn-lt"/>
              </a:rPr>
              <a:t>中国政法大学法学院</a:t>
            </a:r>
            <a:r>
              <a:rPr lang="en-US" altLang="zh-CN" dirty="0">
                <a:cs typeface="+mn-ea"/>
                <a:sym typeface="+mn-lt"/>
              </a:rPr>
              <a:t>)</a:t>
            </a:r>
            <a:r>
              <a:rPr lang="zh-CN" altLang="en-US" dirty="0">
                <a:cs typeface="+mn-ea"/>
                <a:sym typeface="+mn-lt"/>
              </a:rPr>
              <a:t>、许志永</a:t>
            </a:r>
            <a:r>
              <a:rPr lang="en-US" altLang="zh-CN" dirty="0">
                <a:cs typeface="+mn-ea"/>
                <a:sym typeface="+mn-lt"/>
              </a:rPr>
              <a:t>(</a:t>
            </a:r>
            <a:r>
              <a:rPr lang="zh-CN" altLang="en-US" dirty="0">
                <a:cs typeface="+mn-ea"/>
                <a:sym typeface="+mn-lt"/>
              </a:rPr>
              <a:t>北京邮电大学文法学院</a:t>
            </a:r>
            <a:r>
              <a:rPr lang="en-US" altLang="zh-CN" dirty="0">
                <a:cs typeface="+mn-ea"/>
                <a:sym typeface="+mn-lt"/>
              </a:rPr>
              <a:t>)</a:t>
            </a:r>
            <a:r>
              <a:rPr lang="zh-CN" altLang="en-US" dirty="0">
                <a:cs typeface="+mn-ea"/>
                <a:sym typeface="+mn-lt"/>
              </a:rPr>
              <a:t>向全国人大常委会递交审查</a:t>
            </a:r>
            <a:r>
              <a:rPr lang="en-US" altLang="zh-CN" dirty="0">
                <a:cs typeface="+mn-ea"/>
                <a:sym typeface="+mn-lt"/>
              </a:rPr>
              <a:t>《</a:t>
            </a:r>
            <a:r>
              <a:rPr lang="zh-CN" altLang="en-US" dirty="0">
                <a:cs typeface="+mn-ea"/>
                <a:sym typeface="+mn-lt"/>
              </a:rPr>
              <a:t>城市流浪乞讨人员收容遣送办法</a:t>
            </a:r>
            <a:r>
              <a:rPr lang="en-US" altLang="zh-CN" dirty="0">
                <a:cs typeface="+mn-ea"/>
                <a:sym typeface="+mn-lt"/>
              </a:rPr>
              <a:t>》</a:t>
            </a:r>
            <a:r>
              <a:rPr lang="zh-CN" altLang="en-US" dirty="0">
                <a:cs typeface="+mn-ea"/>
                <a:sym typeface="+mn-lt"/>
              </a:rPr>
              <a:t>的建议书，认为收容遣送办法中限制公民人身自由的规定，与中国宪法和有关法律相抵触，应予以撤销。 </a:t>
            </a:r>
            <a:endParaRPr lang="en-US" altLang="zh-CN" dirty="0">
              <a:cs typeface="+mn-ea"/>
              <a:sym typeface="+mn-lt"/>
            </a:endParaRPr>
          </a:p>
          <a:p>
            <a:pPr marL="342900" indent="-342900">
              <a:lnSpc>
                <a:spcPct val="150000"/>
              </a:lnSpc>
              <a:buFont typeface="+mj-ea"/>
              <a:buAutoNum type="circleNumDbPlain"/>
            </a:pPr>
            <a:r>
              <a:rPr lang="en-US" altLang="zh-CN" b="1" dirty="0">
                <a:solidFill>
                  <a:srgbClr val="C00000"/>
                </a:solidFill>
                <a:cs typeface="+mn-ea"/>
                <a:sym typeface="+mn-lt"/>
              </a:rPr>
              <a:t>2003</a:t>
            </a:r>
            <a:r>
              <a:rPr lang="zh-CN" altLang="en-US" b="1" dirty="0">
                <a:solidFill>
                  <a:srgbClr val="C00000"/>
                </a:solidFill>
                <a:cs typeface="+mn-ea"/>
                <a:sym typeface="+mn-lt"/>
              </a:rPr>
              <a:t>年</a:t>
            </a:r>
            <a:r>
              <a:rPr lang="en-US" altLang="zh-CN" b="1" dirty="0">
                <a:solidFill>
                  <a:srgbClr val="C00000"/>
                </a:solidFill>
                <a:cs typeface="+mn-ea"/>
                <a:sym typeface="+mn-lt"/>
              </a:rPr>
              <a:t>5</a:t>
            </a:r>
            <a:r>
              <a:rPr lang="zh-CN" altLang="en-US" b="1" dirty="0">
                <a:solidFill>
                  <a:srgbClr val="C00000"/>
                </a:solidFill>
                <a:cs typeface="+mn-ea"/>
                <a:sym typeface="+mn-lt"/>
              </a:rPr>
              <a:t>月</a:t>
            </a:r>
            <a:r>
              <a:rPr lang="en-US" altLang="zh-CN" b="1" dirty="0">
                <a:solidFill>
                  <a:srgbClr val="C00000"/>
                </a:solidFill>
                <a:cs typeface="+mn-ea"/>
                <a:sym typeface="+mn-lt"/>
              </a:rPr>
              <a:t>23</a:t>
            </a:r>
            <a:r>
              <a:rPr lang="zh-CN" altLang="en-US" b="1" dirty="0">
                <a:solidFill>
                  <a:srgbClr val="C00000"/>
                </a:solidFill>
                <a:cs typeface="+mn-ea"/>
                <a:sym typeface="+mn-lt"/>
              </a:rPr>
              <a:t>日</a:t>
            </a:r>
            <a:r>
              <a:rPr lang="zh-CN" altLang="en-US" dirty="0">
                <a:cs typeface="+mn-ea"/>
                <a:sym typeface="+mn-lt"/>
              </a:rPr>
              <a:t>，贺卫方、盛洪、沈岿、萧瀚、何海波</a:t>
            </a:r>
            <a:r>
              <a:rPr lang="en-US" altLang="zh-CN" dirty="0">
                <a:cs typeface="+mn-ea"/>
                <a:sym typeface="+mn-lt"/>
              </a:rPr>
              <a:t>5</a:t>
            </a:r>
            <a:r>
              <a:rPr lang="zh-CN" altLang="en-US" dirty="0">
                <a:cs typeface="+mn-ea"/>
                <a:sym typeface="+mn-lt"/>
              </a:rPr>
              <a:t>位著名法学家以中国公民的名义，联合上书全国人大常委会，就孙志刚案及收容遣送制度实施状况提请启动特别调查程序。</a:t>
            </a:r>
            <a:endParaRPr lang="zh-CN" altLang="en-US" dirty="0">
              <a:cs typeface="+mn-ea"/>
              <a:sym typeface="+mn-lt"/>
            </a:endParaRPr>
          </a:p>
          <a:p>
            <a:pPr marL="342900" indent="-342900">
              <a:lnSpc>
                <a:spcPct val="150000"/>
              </a:lnSpc>
              <a:buFont typeface="+mj-ea"/>
              <a:buAutoNum type="circleNumDbPlain"/>
            </a:pPr>
            <a:r>
              <a:rPr lang="en-US" altLang="zh-CN" b="1" dirty="0">
                <a:solidFill>
                  <a:srgbClr val="C00000"/>
                </a:solidFill>
                <a:cs typeface="+mn-ea"/>
                <a:sym typeface="+mn-lt"/>
              </a:rPr>
              <a:t>6</a:t>
            </a:r>
            <a:r>
              <a:rPr lang="zh-CN" altLang="en-US" b="1" dirty="0">
                <a:solidFill>
                  <a:srgbClr val="C00000"/>
                </a:solidFill>
                <a:cs typeface="+mn-ea"/>
                <a:sym typeface="+mn-lt"/>
              </a:rPr>
              <a:t>月</a:t>
            </a:r>
            <a:r>
              <a:rPr lang="en-US" altLang="zh-CN" b="1" dirty="0">
                <a:solidFill>
                  <a:srgbClr val="C00000"/>
                </a:solidFill>
                <a:cs typeface="+mn-ea"/>
                <a:sym typeface="+mn-lt"/>
              </a:rPr>
              <a:t>22</a:t>
            </a:r>
            <a:r>
              <a:rPr lang="zh-CN" altLang="en-US" b="1" dirty="0">
                <a:solidFill>
                  <a:srgbClr val="C00000"/>
                </a:solidFill>
                <a:cs typeface="+mn-ea"/>
                <a:sym typeface="+mn-lt"/>
              </a:rPr>
              <a:t>日</a:t>
            </a:r>
            <a:r>
              <a:rPr lang="zh-CN" altLang="en-US" dirty="0">
                <a:cs typeface="+mn-ea"/>
                <a:sym typeface="+mn-lt"/>
              </a:rPr>
              <a:t>，经国务院第</a:t>
            </a:r>
            <a:r>
              <a:rPr lang="en-US" altLang="zh-CN" dirty="0">
                <a:cs typeface="+mn-ea"/>
                <a:sym typeface="+mn-lt"/>
              </a:rPr>
              <a:t>12</a:t>
            </a:r>
            <a:r>
              <a:rPr lang="zh-CN" altLang="en-US" dirty="0">
                <a:cs typeface="+mn-ea"/>
                <a:sym typeface="+mn-lt"/>
              </a:rPr>
              <a:t>次常务会议通过的</a:t>
            </a:r>
            <a:r>
              <a:rPr lang="en-US" altLang="zh-CN" dirty="0">
                <a:cs typeface="+mn-ea"/>
                <a:sym typeface="+mn-lt"/>
              </a:rPr>
              <a:t>《</a:t>
            </a:r>
            <a:r>
              <a:rPr lang="zh-CN" altLang="en-US" dirty="0">
                <a:cs typeface="+mn-ea"/>
                <a:sym typeface="+mn-lt"/>
              </a:rPr>
              <a:t>城市生活无着的流浪乞讨人员救助管理办法</a:t>
            </a:r>
            <a:r>
              <a:rPr lang="en-US" altLang="zh-CN" dirty="0">
                <a:cs typeface="+mn-ea"/>
                <a:sym typeface="+mn-lt"/>
              </a:rPr>
              <a:t>》</a:t>
            </a:r>
            <a:r>
              <a:rPr lang="zh-CN" altLang="en-US" dirty="0">
                <a:cs typeface="+mn-ea"/>
                <a:sym typeface="+mn-lt"/>
              </a:rPr>
              <a:t>正式公布，并将于</a:t>
            </a:r>
            <a:r>
              <a:rPr lang="en-US" altLang="zh-CN" dirty="0">
                <a:cs typeface="+mn-ea"/>
                <a:sym typeface="+mn-lt"/>
              </a:rPr>
              <a:t>2003</a:t>
            </a:r>
            <a:r>
              <a:rPr lang="zh-CN" altLang="en-US" dirty="0">
                <a:cs typeface="+mn-ea"/>
                <a:sym typeface="+mn-lt"/>
              </a:rPr>
              <a:t>年</a:t>
            </a:r>
            <a:r>
              <a:rPr lang="en-US" altLang="zh-CN" dirty="0">
                <a:cs typeface="+mn-ea"/>
                <a:sym typeface="+mn-lt"/>
              </a:rPr>
              <a:t>8</a:t>
            </a:r>
            <a:r>
              <a:rPr lang="zh-CN" altLang="en-US" dirty="0">
                <a:cs typeface="+mn-ea"/>
                <a:sym typeface="+mn-lt"/>
              </a:rPr>
              <a:t>月</a:t>
            </a:r>
            <a:r>
              <a:rPr lang="en-US" altLang="zh-CN" dirty="0">
                <a:cs typeface="+mn-ea"/>
                <a:sym typeface="+mn-lt"/>
              </a:rPr>
              <a:t>1</a:t>
            </a:r>
            <a:r>
              <a:rPr lang="zh-CN" altLang="en-US" dirty="0">
                <a:cs typeface="+mn-ea"/>
                <a:sym typeface="+mn-lt"/>
              </a:rPr>
              <a:t>日起施行。</a:t>
            </a:r>
            <a:endParaRPr lang="zh-CN" altLang="en-US" dirty="0">
              <a:cs typeface="+mn-ea"/>
              <a:sym typeface="+mn-lt"/>
            </a:endParaRPr>
          </a:p>
          <a:p>
            <a:pPr marL="342900" indent="-342900">
              <a:lnSpc>
                <a:spcPct val="150000"/>
              </a:lnSpc>
              <a:buFont typeface="+mj-ea"/>
              <a:buAutoNum type="circleNumDbPlain"/>
            </a:pPr>
            <a:r>
              <a:rPr lang="en-US" altLang="zh-CN" b="1" dirty="0">
                <a:solidFill>
                  <a:srgbClr val="C00000"/>
                </a:solidFill>
                <a:cs typeface="+mn-ea"/>
                <a:sym typeface="+mn-lt"/>
              </a:rPr>
              <a:t>1982</a:t>
            </a:r>
            <a:r>
              <a:rPr lang="zh-CN" altLang="en-US" b="1" dirty="0">
                <a:solidFill>
                  <a:srgbClr val="C00000"/>
                </a:solidFill>
                <a:cs typeface="+mn-ea"/>
                <a:sym typeface="+mn-lt"/>
              </a:rPr>
              <a:t>年</a:t>
            </a:r>
            <a:r>
              <a:rPr lang="en-US" altLang="zh-CN" b="1" dirty="0">
                <a:solidFill>
                  <a:srgbClr val="C00000"/>
                </a:solidFill>
                <a:cs typeface="+mn-ea"/>
                <a:sym typeface="+mn-lt"/>
              </a:rPr>
              <a:t>5</a:t>
            </a:r>
            <a:r>
              <a:rPr lang="zh-CN" altLang="en-US" b="1" dirty="0">
                <a:solidFill>
                  <a:srgbClr val="C00000"/>
                </a:solidFill>
                <a:cs typeface="+mn-ea"/>
                <a:sym typeface="+mn-lt"/>
              </a:rPr>
              <a:t>月</a:t>
            </a:r>
            <a:r>
              <a:rPr lang="en-US" altLang="zh-CN" b="1" dirty="0">
                <a:solidFill>
                  <a:srgbClr val="C00000"/>
                </a:solidFill>
                <a:cs typeface="+mn-ea"/>
                <a:sym typeface="+mn-lt"/>
              </a:rPr>
              <a:t>12</a:t>
            </a:r>
            <a:r>
              <a:rPr lang="zh-CN" altLang="en-US" dirty="0">
                <a:cs typeface="+mn-ea"/>
                <a:sym typeface="+mn-lt"/>
              </a:rPr>
              <a:t>日国务院发布的</a:t>
            </a:r>
            <a:r>
              <a:rPr lang="en-US" altLang="zh-CN" dirty="0">
                <a:cs typeface="+mn-ea"/>
                <a:sym typeface="+mn-lt"/>
              </a:rPr>
              <a:t>《</a:t>
            </a:r>
            <a:r>
              <a:rPr lang="zh-CN" altLang="en-US" dirty="0">
                <a:cs typeface="+mn-ea"/>
                <a:sym typeface="+mn-lt"/>
              </a:rPr>
              <a:t>城市流浪乞讨人员收容遣送办法</a:t>
            </a:r>
            <a:r>
              <a:rPr lang="en-US" altLang="zh-CN" dirty="0">
                <a:cs typeface="+mn-ea"/>
                <a:sym typeface="+mn-lt"/>
              </a:rPr>
              <a:t>》</a:t>
            </a:r>
            <a:r>
              <a:rPr lang="zh-CN" altLang="en-US" dirty="0">
                <a:cs typeface="+mn-ea"/>
                <a:sym typeface="+mn-lt"/>
              </a:rPr>
              <a:t>同时废止。</a:t>
            </a:r>
            <a:endParaRPr lang="zh-CN" altLang="en-US" dirty="0">
              <a:cs typeface="+mn-ea"/>
              <a:sym typeface="+mn-lt"/>
            </a:endParaRPr>
          </a:p>
        </p:txBody>
      </p:sp>
      <p:grpSp>
        <p:nvGrpSpPr>
          <p:cNvPr id="9" name="组合 8"/>
          <p:cNvGrpSpPr/>
          <p:nvPr/>
        </p:nvGrpSpPr>
        <p:grpSpPr>
          <a:xfrm>
            <a:off x="991456" y="1957227"/>
            <a:ext cx="523982" cy="3698697"/>
            <a:chOff x="991456" y="1957227"/>
            <a:chExt cx="523982" cy="3698697"/>
          </a:xfrm>
        </p:grpSpPr>
        <p:sp>
          <p:nvSpPr>
            <p:cNvPr id="5" name="L 形 4"/>
            <p:cNvSpPr/>
            <p:nvPr/>
          </p:nvSpPr>
          <p:spPr>
            <a:xfrm rot="18745530">
              <a:off x="1006867" y="1941816"/>
              <a:ext cx="493160" cy="523982"/>
            </a:xfrm>
            <a:prstGeom prst="corner">
              <a:avLst>
                <a:gd name="adj1" fmla="val 27903"/>
                <a:gd name="adj2" fmla="val 3232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L 形 5"/>
            <p:cNvSpPr/>
            <p:nvPr/>
          </p:nvSpPr>
          <p:spPr>
            <a:xfrm rot="18745530">
              <a:off x="1006867" y="3400747"/>
              <a:ext cx="493160" cy="523982"/>
            </a:xfrm>
            <a:prstGeom prst="corner">
              <a:avLst>
                <a:gd name="adj1" fmla="val 27903"/>
                <a:gd name="adj2" fmla="val 3232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L 形 6"/>
            <p:cNvSpPr/>
            <p:nvPr/>
          </p:nvSpPr>
          <p:spPr>
            <a:xfrm rot="18745530">
              <a:off x="1006867" y="4274050"/>
              <a:ext cx="493160" cy="523982"/>
            </a:xfrm>
            <a:prstGeom prst="corner">
              <a:avLst>
                <a:gd name="adj1" fmla="val 27903"/>
                <a:gd name="adj2" fmla="val 3232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L 形 7"/>
            <p:cNvSpPr/>
            <p:nvPr/>
          </p:nvSpPr>
          <p:spPr>
            <a:xfrm rot="18745530">
              <a:off x="1006867" y="5147353"/>
              <a:ext cx="493160" cy="523982"/>
            </a:xfrm>
            <a:prstGeom prst="corner">
              <a:avLst>
                <a:gd name="adj1" fmla="val 27903"/>
                <a:gd name="adj2" fmla="val 3232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10"/>
          <p:cNvSpPr txBox="1"/>
          <p:nvPr/>
        </p:nvSpPr>
        <p:spPr>
          <a:xfrm>
            <a:off x="1426609" y="1430693"/>
            <a:ext cx="9326081" cy="596554"/>
          </a:xfrm>
          <a:prstGeom prst="rect">
            <a:avLst/>
          </a:prstGeom>
          <a:solidFill>
            <a:srgbClr val="C00000"/>
          </a:solidFill>
          <a:ln>
            <a:solidFill>
              <a:srgbClr val="C00000"/>
            </a:solidFill>
          </a:ln>
          <a:effectLst/>
        </p:spPr>
        <p:txBody>
          <a:bodyPr wrap="square" rtlCol="0" anchor="ctr" anchorCtr="0">
            <a:noAutofit/>
          </a:bodyPr>
          <a:lstStyle/>
          <a:p>
            <a:pPr algn="ctr"/>
            <a:r>
              <a:rPr lang="zh-CN" altLang="en-US" sz="2400" b="1" dirty="0">
                <a:solidFill>
                  <a:schemeClr val="bg1"/>
                </a:solidFill>
                <a:cs typeface="+mn-ea"/>
                <a:sym typeface="+mn-lt"/>
              </a:rPr>
              <a:t>效力：宪法＞法律＞行政法规＞地方法规 </a:t>
            </a:r>
            <a:r>
              <a:rPr lang="en-US" altLang="zh-CN" sz="2400" b="1" dirty="0">
                <a:solidFill>
                  <a:schemeClr val="bg1"/>
                </a:solidFill>
                <a:cs typeface="+mn-ea"/>
                <a:sym typeface="+mn-lt"/>
              </a:rPr>
              <a:t>/ </a:t>
            </a:r>
            <a:r>
              <a:rPr lang="zh-CN" altLang="en-US" sz="2400" b="1" dirty="0">
                <a:solidFill>
                  <a:schemeClr val="bg1"/>
                </a:solidFill>
                <a:cs typeface="+mn-ea"/>
                <a:sym typeface="+mn-lt"/>
              </a:rPr>
              <a:t>行政规章＞地方性规章</a:t>
            </a:r>
            <a:endParaRPr lang="zh-CN" altLang="en-US" sz="2400" b="1" dirty="0">
              <a:solidFill>
                <a:schemeClr val="bg1"/>
              </a:solidFill>
              <a:cs typeface="+mn-ea"/>
              <a:sym typeface="+mn-lt"/>
            </a:endParaRPr>
          </a:p>
        </p:txBody>
      </p:sp>
      <p:sp>
        <p:nvSpPr>
          <p:cNvPr id="6" name="矩形 5"/>
          <p:cNvSpPr/>
          <p:nvPr/>
        </p:nvSpPr>
        <p:spPr>
          <a:xfrm>
            <a:off x="1781067" y="2203247"/>
            <a:ext cx="8617164" cy="371255"/>
          </a:xfrm>
          <a:prstGeom prst="rect">
            <a:avLst/>
          </a:prstGeom>
        </p:spPr>
        <p:txBody>
          <a:bodyPr wrap="square" lIns="0" tIns="0" rIns="0" bIns="0">
            <a:spAutoFit/>
          </a:bodyPr>
          <a:lstStyle/>
          <a:p>
            <a:pPr marL="342900" indent="-342900" algn="just">
              <a:lnSpc>
                <a:spcPct val="150000"/>
              </a:lnSpc>
              <a:buClr>
                <a:srgbClr val="B3272D"/>
              </a:buClr>
              <a:buFont typeface="Wingdings" panose="05000000000000000000" pitchFamily="2" charset="2"/>
              <a:buChar char="Ø"/>
            </a:pPr>
            <a:r>
              <a:rPr lang="zh-CN" altLang="en-US" dirty="0">
                <a:cs typeface="+mn-ea"/>
                <a:sym typeface="+mn-lt"/>
              </a:rPr>
              <a:t>国务院制定的</a:t>
            </a:r>
            <a:r>
              <a:rPr lang="en-US" altLang="zh-CN" dirty="0">
                <a:cs typeface="+mn-ea"/>
                <a:sym typeface="+mn-lt"/>
              </a:rPr>
              <a:t>《</a:t>
            </a:r>
            <a:r>
              <a:rPr lang="zh-CN" altLang="en-US" dirty="0">
                <a:cs typeface="+mn-ea"/>
                <a:sym typeface="+mn-lt"/>
              </a:rPr>
              <a:t>城市流浪乞讨人员收容遣送办法</a:t>
            </a:r>
            <a:r>
              <a:rPr lang="en-US" altLang="zh-CN" dirty="0">
                <a:cs typeface="+mn-ea"/>
                <a:sym typeface="+mn-lt"/>
              </a:rPr>
              <a:t>》</a:t>
            </a:r>
            <a:r>
              <a:rPr lang="zh-CN" altLang="en-US" dirty="0">
                <a:cs typeface="+mn-ea"/>
                <a:sym typeface="+mn-lt"/>
              </a:rPr>
              <a:t>违反了宪法的精神最后被废止！</a:t>
            </a:r>
            <a:endParaRPr lang="zh-CN" altLang="en-US" dirty="0">
              <a:cs typeface="+mn-ea"/>
              <a:sym typeface="+mn-lt"/>
            </a:endParaRPr>
          </a:p>
        </p:txBody>
      </p:sp>
      <p:grpSp>
        <p:nvGrpSpPr>
          <p:cNvPr id="3" name="组合 2"/>
          <p:cNvGrpSpPr/>
          <p:nvPr/>
        </p:nvGrpSpPr>
        <p:grpSpPr>
          <a:xfrm>
            <a:off x="1530849" y="2836809"/>
            <a:ext cx="9113178" cy="3297291"/>
            <a:chOff x="1530849" y="2836809"/>
            <a:chExt cx="9113178" cy="3297291"/>
          </a:xfrm>
        </p:grpSpPr>
        <p:sp>
          <p:nvSpPr>
            <p:cNvPr id="4" name="矩形 3"/>
            <p:cNvSpPr/>
            <p:nvPr/>
          </p:nvSpPr>
          <p:spPr>
            <a:xfrm>
              <a:off x="1907417" y="3147513"/>
              <a:ext cx="3936304" cy="265418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dirty="0">
                  <a:solidFill>
                    <a:srgbClr val="C00000"/>
                  </a:solidFill>
                  <a:cs typeface="+mn-ea"/>
                  <a:sym typeface="+mn-lt"/>
                </a:rPr>
                <a:t>宪法不被信仰的悲哀</a:t>
              </a:r>
              <a:endParaRPr lang="zh-CN" altLang="en-US" sz="2400" b="1" dirty="0">
                <a:solidFill>
                  <a:srgbClr val="C00000"/>
                </a:solidFill>
                <a:cs typeface="+mn-ea"/>
                <a:sym typeface="+mn-lt"/>
              </a:endParaRPr>
            </a:p>
            <a:p>
              <a:pPr>
                <a:lnSpc>
                  <a:spcPct val="120000"/>
                </a:lnSpc>
              </a:pPr>
              <a:endParaRPr lang="zh-CN" altLang="en-US" sz="800" b="1" dirty="0">
                <a:solidFill>
                  <a:srgbClr val="C00000"/>
                </a:solidFill>
                <a:cs typeface="+mn-ea"/>
                <a:sym typeface="+mn-lt"/>
              </a:endParaRPr>
            </a:p>
            <a:p>
              <a:pPr>
                <a:lnSpc>
                  <a:spcPct val="120000"/>
                </a:lnSpc>
              </a:pPr>
              <a:r>
                <a:rPr lang="zh-CN" altLang="en-US" dirty="0">
                  <a:cs typeface="+mn-ea"/>
                  <a:sym typeface="+mn-lt"/>
                </a:rPr>
                <a:t> 西北政法大学新校区图书馆前的标志性建筑：寓意是宪法的重要性；却被戏称为：“宪法顶个球”的雕塑，当初校方鉴于这样的戏称，就把上面的那个球去掉了，可怎么也没想到的是，大家惊呼；这次，宪法连球都不顶了。</a:t>
              </a:r>
              <a:endParaRPr lang="zh-CN" altLang="en-US" dirty="0">
                <a:cs typeface="+mn-ea"/>
                <a:sym typeface="+mn-lt"/>
              </a:endParaRPr>
            </a:p>
          </p:txBody>
        </p:sp>
        <p:sp>
          <p:nvSpPr>
            <p:cNvPr id="7" name="矩形 6"/>
            <p:cNvSpPr/>
            <p:nvPr/>
          </p:nvSpPr>
          <p:spPr>
            <a:xfrm>
              <a:off x="6472068" y="3656958"/>
              <a:ext cx="3936304" cy="16569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dirty="0">
                  <a:solidFill>
                    <a:srgbClr val="C00000"/>
                  </a:solidFill>
                  <a:cs typeface="+mn-ea"/>
                  <a:sym typeface="+mn-lt"/>
                </a:rPr>
                <a:t>近几年，宪法越来越被重视</a:t>
              </a:r>
              <a:endParaRPr lang="zh-CN" altLang="en-US" sz="2400" b="1" dirty="0">
                <a:solidFill>
                  <a:srgbClr val="C00000"/>
                </a:solidFill>
                <a:cs typeface="+mn-ea"/>
                <a:sym typeface="+mn-lt"/>
              </a:endParaRPr>
            </a:p>
            <a:p>
              <a:pPr>
                <a:lnSpc>
                  <a:spcPct val="120000"/>
                </a:lnSpc>
              </a:pPr>
              <a:endParaRPr lang="zh-CN" altLang="en-US" sz="800" b="1" dirty="0">
                <a:solidFill>
                  <a:srgbClr val="C00000"/>
                </a:solidFill>
                <a:cs typeface="+mn-ea"/>
                <a:sym typeface="+mn-lt"/>
              </a:endParaRPr>
            </a:p>
            <a:p>
              <a:pPr>
                <a:lnSpc>
                  <a:spcPct val="120000"/>
                </a:lnSpc>
              </a:pPr>
              <a:r>
                <a:rPr lang="zh-CN" altLang="en-US" dirty="0">
                  <a:cs typeface="+mn-ea"/>
                  <a:sym typeface="+mn-lt"/>
                </a:rPr>
                <a:t>  </a:t>
              </a:r>
              <a:r>
                <a:rPr lang="en-US" altLang="zh-CN" dirty="0">
                  <a:cs typeface="+mn-ea"/>
                  <a:sym typeface="+mn-lt"/>
                </a:rPr>
                <a:t>2014</a:t>
              </a:r>
              <a:r>
                <a:rPr lang="zh-CN" altLang="en-US" dirty="0">
                  <a:cs typeface="+mn-ea"/>
                  <a:sym typeface="+mn-lt"/>
                </a:rPr>
                <a:t>年</a:t>
              </a:r>
              <a:r>
                <a:rPr lang="en-US" altLang="zh-CN" dirty="0">
                  <a:cs typeface="+mn-ea"/>
                  <a:sym typeface="+mn-lt"/>
                </a:rPr>
                <a:t>11</a:t>
              </a:r>
              <a:r>
                <a:rPr lang="zh-CN" altLang="en-US" dirty="0">
                  <a:cs typeface="+mn-ea"/>
                  <a:sym typeface="+mn-lt"/>
                </a:rPr>
                <a:t>月</a:t>
              </a:r>
              <a:r>
                <a:rPr lang="en-US" altLang="zh-CN" dirty="0">
                  <a:cs typeface="+mn-ea"/>
                  <a:sym typeface="+mn-lt"/>
                </a:rPr>
                <a:t>1</a:t>
              </a:r>
              <a:r>
                <a:rPr lang="zh-CN" altLang="en-US" dirty="0">
                  <a:cs typeface="+mn-ea"/>
                  <a:sym typeface="+mn-lt"/>
                </a:rPr>
                <a:t>日第十二届全国人民代表大会常务委员会第十一次会议通过设立国家宪法日为</a:t>
              </a:r>
              <a:r>
                <a:rPr lang="en-US" altLang="zh-CN" dirty="0">
                  <a:cs typeface="+mn-ea"/>
                  <a:sym typeface="+mn-lt"/>
                </a:rPr>
                <a:t>12</a:t>
              </a:r>
              <a:r>
                <a:rPr lang="zh-CN" altLang="en-US" dirty="0">
                  <a:cs typeface="+mn-ea"/>
                  <a:sym typeface="+mn-lt"/>
                </a:rPr>
                <a:t>月</a:t>
              </a:r>
              <a:r>
                <a:rPr lang="en-US" altLang="zh-CN" dirty="0">
                  <a:cs typeface="+mn-ea"/>
                  <a:sym typeface="+mn-lt"/>
                </a:rPr>
                <a:t>4</a:t>
              </a:r>
              <a:r>
                <a:rPr lang="zh-CN" altLang="en-US" dirty="0">
                  <a:cs typeface="+mn-ea"/>
                  <a:sym typeface="+mn-lt"/>
                </a:rPr>
                <a:t>日。</a:t>
              </a:r>
              <a:endParaRPr lang="zh-CN" altLang="en-US" dirty="0">
                <a:cs typeface="+mn-ea"/>
                <a:sym typeface="+mn-lt"/>
              </a:endParaRPr>
            </a:p>
          </p:txBody>
        </p:sp>
        <p:sp>
          <p:nvSpPr>
            <p:cNvPr id="2" name="矩形: 圆角 1"/>
            <p:cNvSpPr/>
            <p:nvPr/>
          </p:nvSpPr>
          <p:spPr>
            <a:xfrm>
              <a:off x="1530849" y="2836809"/>
              <a:ext cx="4407614" cy="329729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6236413" y="2836809"/>
              <a:ext cx="4407614" cy="329729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10"/>
          <p:cNvSpPr txBox="1"/>
          <p:nvPr/>
        </p:nvSpPr>
        <p:spPr>
          <a:xfrm>
            <a:off x="1426609" y="1735493"/>
            <a:ext cx="9326081" cy="596554"/>
          </a:xfrm>
          <a:prstGeom prst="rect">
            <a:avLst/>
          </a:prstGeom>
          <a:solidFill>
            <a:srgbClr val="C00000"/>
          </a:solidFill>
          <a:ln>
            <a:solidFill>
              <a:srgbClr val="C00000"/>
            </a:solidFill>
          </a:ln>
          <a:effectLst/>
        </p:spPr>
        <p:txBody>
          <a:bodyPr wrap="square" rtlCol="0" anchor="ctr" anchorCtr="0">
            <a:noAutofit/>
          </a:bodyPr>
          <a:lstStyle/>
          <a:p>
            <a:pPr algn="ctr"/>
            <a:r>
              <a:rPr lang="zh-CN" altLang="en-US" sz="2400" b="1" dirty="0">
                <a:solidFill>
                  <a:schemeClr val="bg1"/>
                </a:solidFill>
                <a:cs typeface="+mn-ea"/>
                <a:sym typeface="+mn-lt"/>
              </a:rPr>
              <a:t>全国人民代表大会常务委员会关于实行宪法宣誓制度的决定</a:t>
            </a:r>
            <a:endParaRPr lang="zh-CN" altLang="en-US" sz="2400" b="1" dirty="0">
              <a:solidFill>
                <a:schemeClr val="bg1"/>
              </a:solidFill>
              <a:cs typeface="+mn-ea"/>
              <a:sym typeface="+mn-lt"/>
            </a:endParaRPr>
          </a:p>
        </p:txBody>
      </p:sp>
      <p:sp>
        <p:nvSpPr>
          <p:cNvPr id="6" name="矩形 5"/>
          <p:cNvSpPr/>
          <p:nvPr/>
        </p:nvSpPr>
        <p:spPr>
          <a:xfrm>
            <a:off x="1781067" y="2508047"/>
            <a:ext cx="8617164" cy="371255"/>
          </a:xfrm>
          <a:prstGeom prst="rect">
            <a:avLst/>
          </a:prstGeom>
        </p:spPr>
        <p:txBody>
          <a:bodyPr wrap="square" lIns="0" tIns="0" rIns="0" bIns="0">
            <a:spAutoFit/>
          </a:bodyPr>
          <a:lstStyle/>
          <a:p>
            <a:pPr marL="342900" indent="-342900" algn="ctr">
              <a:lnSpc>
                <a:spcPct val="150000"/>
              </a:lnSpc>
              <a:buClr>
                <a:srgbClr val="B3272D"/>
              </a:buClr>
              <a:buFont typeface="Wingdings" panose="05000000000000000000" pitchFamily="2" charset="2"/>
              <a:buChar char="Ø"/>
            </a:pPr>
            <a:r>
              <a:rPr lang="en-US" altLang="zh-CN" dirty="0">
                <a:cs typeface="+mn-ea"/>
                <a:sym typeface="+mn-lt"/>
              </a:rPr>
              <a:t>2015</a:t>
            </a:r>
            <a:r>
              <a:rPr lang="zh-CN" altLang="en-US" dirty="0">
                <a:cs typeface="+mn-ea"/>
                <a:sym typeface="+mn-lt"/>
              </a:rPr>
              <a:t>年</a:t>
            </a:r>
            <a:r>
              <a:rPr lang="en-US" altLang="zh-CN" dirty="0">
                <a:cs typeface="+mn-ea"/>
                <a:sym typeface="+mn-lt"/>
              </a:rPr>
              <a:t>7</a:t>
            </a:r>
            <a:r>
              <a:rPr lang="zh-CN" altLang="en-US" dirty="0">
                <a:cs typeface="+mn-ea"/>
                <a:sym typeface="+mn-lt"/>
              </a:rPr>
              <a:t>月</a:t>
            </a:r>
            <a:r>
              <a:rPr lang="en-US" altLang="zh-CN" dirty="0">
                <a:cs typeface="+mn-ea"/>
                <a:sym typeface="+mn-lt"/>
              </a:rPr>
              <a:t>1</a:t>
            </a:r>
            <a:r>
              <a:rPr lang="zh-CN" altLang="en-US" dirty="0">
                <a:cs typeface="+mn-ea"/>
                <a:sym typeface="+mn-lt"/>
              </a:rPr>
              <a:t>日第十二届全国人民代表大会常务委员会第十五次会议通过</a:t>
            </a:r>
            <a:endParaRPr lang="zh-CN" altLang="en-US" dirty="0">
              <a:cs typeface="+mn-ea"/>
              <a:sym typeface="+mn-lt"/>
            </a:endParaRPr>
          </a:p>
        </p:txBody>
      </p:sp>
      <p:grpSp>
        <p:nvGrpSpPr>
          <p:cNvPr id="3" name="组合 2"/>
          <p:cNvGrpSpPr/>
          <p:nvPr/>
        </p:nvGrpSpPr>
        <p:grpSpPr>
          <a:xfrm>
            <a:off x="4572000" y="3302000"/>
            <a:ext cx="5840573" cy="2514600"/>
            <a:chOff x="1530849" y="2836809"/>
            <a:chExt cx="4407614" cy="3297291"/>
          </a:xfrm>
        </p:grpSpPr>
        <p:sp>
          <p:nvSpPr>
            <p:cNvPr id="4" name="矩形 3"/>
            <p:cNvSpPr/>
            <p:nvPr/>
          </p:nvSpPr>
          <p:spPr>
            <a:xfrm>
              <a:off x="1941076" y="3243146"/>
              <a:ext cx="3749277" cy="2508385"/>
            </a:xfrm>
            <a:prstGeom prst="wedgeRectCallou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dirty="0">
                  <a:cs typeface="+mn-ea"/>
                  <a:sym typeface="+mn-lt"/>
                </a:rPr>
                <a:t>我宣誓：忠于中华人民共和国宪法，维护宪法权威，履行法定职责，忠于祖国、忠于人民，恪尽职守、廉洁奉公，接受人民监督，为建设富强、民主、文明、和谐的社会主义国家努力奋斗</a:t>
              </a:r>
              <a:r>
                <a:rPr lang="en-US" altLang="zh-CN" sz="2000" dirty="0">
                  <a:cs typeface="+mn-ea"/>
                  <a:sym typeface="+mn-lt"/>
                </a:rPr>
                <a:t>!</a:t>
              </a:r>
              <a:endParaRPr lang="en-US" altLang="zh-CN" sz="2000" dirty="0">
                <a:cs typeface="+mn-ea"/>
                <a:sym typeface="+mn-lt"/>
              </a:endParaRPr>
            </a:p>
          </p:txBody>
        </p:sp>
        <p:sp>
          <p:nvSpPr>
            <p:cNvPr id="2" name="对话气泡: 椭圆形 1"/>
            <p:cNvSpPr/>
            <p:nvPr/>
          </p:nvSpPr>
          <p:spPr>
            <a:xfrm>
              <a:off x="1530849" y="2836809"/>
              <a:ext cx="4407614" cy="3297291"/>
            </a:xfrm>
            <a:prstGeom prst="wedgeRectCallout">
              <a:avLst>
                <a:gd name="adj1" fmla="val -58668"/>
                <a:gd name="adj2" fmla="val 25631"/>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pic>
        <p:nvPicPr>
          <p:cNvPr id="9" name="图片 8"/>
          <p:cNvPicPr>
            <a:picLocks noChangeAspect="1"/>
          </p:cNvPicPr>
          <p:nvPr/>
        </p:nvPicPr>
        <p:blipFill>
          <a:blip r:embed="rId1" cstate="email"/>
          <a:srcRect/>
          <a:stretch>
            <a:fillRect/>
          </a:stretch>
        </p:blipFill>
        <p:spPr>
          <a:xfrm flipH="1">
            <a:off x="1054100" y="2641600"/>
            <a:ext cx="3797300" cy="3797300"/>
          </a:xfrm>
          <a:prstGeom prst="rect">
            <a:avLst/>
          </a:prstGeom>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文本框 61"/>
          <p:cNvSpPr txBox="1"/>
          <p:nvPr>
            <p:custDataLst>
              <p:tags r:id="rId1"/>
            </p:custDataLst>
          </p:nvPr>
        </p:nvSpPr>
        <p:spPr>
          <a:xfrm>
            <a:off x="1109198" y="1563376"/>
            <a:ext cx="3359637" cy="359159"/>
          </a:xfrm>
          <a:prstGeom prst="rect">
            <a:avLst/>
          </a:prstGeom>
          <a:solidFill>
            <a:srgbClr val="C00000"/>
          </a:solidFill>
          <a:ln>
            <a:solidFill>
              <a:srgbClr val="C00000"/>
            </a:solidFill>
          </a:ln>
          <a:effectLst/>
        </p:spPr>
        <p:txBody>
          <a:bodyPr wrap="square" rtlCol="0" anchor="ctr" anchorCtr="0">
            <a:noAutofit/>
          </a:bodyPr>
          <a:lstStyle>
            <a:defPPr>
              <a:defRPr lang="zh-CN"/>
            </a:defPPr>
            <a:lvl1pPr algn="ctr">
              <a:defRPr sz="2400" b="1">
                <a:solidFill>
                  <a:schemeClr val="bg1"/>
                </a:solidFill>
                <a:cs typeface="+mn-ea"/>
              </a:defRPr>
            </a:lvl1pPr>
          </a:lstStyle>
          <a:p>
            <a:r>
              <a:rPr lang="zh-CN" altLang="en-US" sz="1800" dirty="0">
                <a:sym typeface="+mn-lt"/>
              </a:rPr>
              <a:t>宪法的概念（权利和权力）</a:t>
            </a:r>
            <a:endParaRPr lang="ko-KR" altLang="en-US" sz="1800" dirty="0">
              <a:sym typeface="+mn-lt"/>
            </a:endParaRPr>
          </a:p>
        </p:txBody>
      </p:sp>
      <p:sp>
        <p:nvSpPr>
          <p:cNvPr id="3" name="PA-文本框 63"/>
          <p:cNvSpPr txBox="1"/>
          <p:nvPr>
            <p:custDataLst>
              <p:tags r:id="rId2"/>
            </p:custDataLst>
          </p:nvPr>
        </p:nvSpPr>
        <p:spPr>
          <a:xfrm>
            <a:off x="1109198" y="1944959"/>
            <a:ext cx="2811707" cy="1006414"/>
          </a:xfrm>
          <a:prstGeom prst="rect">
            <a:avLst/>
          </a:prstGeom>
          <a:noFill/>
        </p:spPr>
        <p:txBody>
          <a:bodyPr vert="horz" wrap="none" lIns="0" tIns="0" rIns="0" bIns="0" anchor="ctr">
            <a:noAutofit/>
          </a:bodyPr>
          <a:lstStyle/>
          <a:p>
            <a:pPr marL="0" marR="0" lvl="0" indent="0" defTabSz="508000" eaLnBrk="0" fontAlgn="base" latinLnBrk="0" hangingPunct="1">
              <a:spcBef>
                <a:spcPct val="0"/>
              </a:spcBef>
              <a:spcAft>
                <a:spcPct val="0"/>
              </a:spcAft>
              <a:buClrTx/>
              <a:buSzTx/>
              <a:buFontTx/>
              <a:buNone/>
              <a:defRPr/>
            </a:pPr>
            <a:r>
              <a:rPr lang="zh-CN" altLang="en-US" sz="1400" dirty="0">
                <a:cs typeface="+mn-ea"/>
                <a:sym typeface="+mn-lt"/>
              </a:rPr>
              <a:t>宪法是人民权利的保障书</a:t>
            </a:r>
            <a:endParaRPr lang="zh-CN" altLang="en-US" sz="1400" dirty="0">
              <a:cs typeface="+mn-ea"/>
              <a:sym typeface="+mn-lt"/>
            </a:endParaRPr>
          </a:p>
          <a:p>
            <a:pPr marL="0" marR="0" lvl="0" indent="0" defTabSz="508000" eaLnBrk="0" fontAlgn="base" latinLnBrk="0" hangingPunct="1">
              <a:spcBef>
                <a:spcPct val="0"/>
              </a:spcBef>
              <a:spcAft>
                <a:spcPct val="0"/>
              </a:spcAft>
              <a:buClrTx/>
              <a:buSzTx/>
              <a:buFontTx/>
              <a:buNone/>
              <a:defRPr/>
            </a:pPr>
            <a:r>
              <a:rPr lang="zh-CN" altLang="en-US" sz="1400" dirty="0">
                <a:cs typeface="+mn-ea"/>
                <a:sym typeface="+mn-lt"/>
              </a:rPr>
              <a:t>宪法是人民自由的宪章”。 一一马克思</a:t>
            </a:r>
            <a:endParaRPr lang="zh-CN" altLang="en-US" sz="1400" dirty="0">
              <a:cs typeface="+mn-ea"/>
              <a:sym typeface="+mn-lt"/>
            </a:endParaRPr>
          </a:p>
          <a:p>
            <a:pPr marL="0" marR="0" lvl="0" indent="0" defTabSz="508000" eaLnBrk="0" fontAlgn="base" latinLnBrk="0" hangingPunct="1">
              <a:spcBef>
                <a:spcPct val="0"/>
              </a:spcBef>
              <a:spcAft>
                <a:spcPct val="0"/>
              </a:spcAft>
              <a:buClrTx/>
              <a:buSzTx/>
              <a:buFontTx/>
              <a:buNone/>
              <a:defRPr/>
            </a:pPr>
            <a:r>
              <a:rPr lang="zh-CN" altLang="en-US" sz="1400" dirty="0">
                <a:cs typeface="+mn-ea"/>
                <a:sym typeface="+mn-lt"/>
              </a:rPr>
              <a:t>“宪法是写满人民权利的一张纸”。一一列宁</a:t>
            </a:r>
            <a:endParaRPr lang="zh-CN" altLang="en-US" sz="1400" dirty="0">
              <a:cs typeface="+mn-ea"/>
              <a:sym typeface="+mn-lt"/>
            </a:endParaRPr>
          </a:p>
          <a:p>
            <a:pPr marL="0" marR="0" lvl="0" indent="0" defTabSz="508000" eaLnBrk="0" fontAlgn="base" latinLnBrk="0" hangingPunct="1">
              <a:spcBef>
                <a:spcPct val="0"/>
              </a:spcBef>
              <a:spcAft>
                <a:spcPct val="0"/>
              </a:spcAft>
              <a:buClrTx/>
              <a:buSzTx/>
              <a:buFontTx/>
              <a:buNone/>
              <a:defRPr/>
            </a:pPr>
            <a:r>
              <a:rPr lang="zh-CN" altLang="en-US" sz="1400" dirty="0">
                <a:cs typeface="+mn-ea"/>
                <a:sym typeface="+mn-lt"/>
              </a:rPr>
              <a:t>宪法的最终目的在于保障公民的基本权利。</a:t>
            </a:r>
            <a:endParaRPr lang="en-US" altLang="zh-CN" sz="1400" dirty="0">
              <a:cs typeface="+mn-ea"/>
              <a:sym typeface="+mn-lt"/>
            </a:endParaRPr>
          </a:p>
        </p:txBody>
      </p:sp>
      <p:sp>
        <p:nvSpPr>
          <p:cNvPr id="4" name="PA-文本框 64"/>
          <p:cNvSpPr txBox="1"/>
          <p:nvPr>
            <p:custDataLst>
              <p:tags r:id="rId3"/>
            </p:custDataLst>
          </p:nvPr>
        </p:nvSpPr>
        <p:spPr>
          <a:xfrm>
            <a:off x="1109198" y="3106450"/>
            <a:ext cx="3359637" cy="359159"/>
          </a:xfrm>
          <a:prstGeom prst="rect">
            <a:avLst/>
          </a:prstGeom>
          <a:solidFill>
            <a:srgbClr val="C00000"/>
          </a:solidFill>
          <a:ln>
            <a:solidFill>
              <a:srgbClr val="C00000"/>
            </a:solidFill>
          </a:ln>
          <a:effectLst/>
        </p:spPr>
        <p:txBody>
          <a:bodyPr wrap="square" rtlCol="0" anchor="ctr" anchorCtr="0">
            <a:noAutofit/>
          </a:bodyPr>
          <a:lstStyle>
            <a:defPPr>
              <a:defRPr lang="zh-CN"/>
            </a:defPPr>
            <a:lvl1pPr algn="ctr">
              <a:defRPr sz="2400" b="1">
                <a:solidFill>
                  <a:schemeClr val="bg1"/>
                </a:solidFill>
                <a:cs typeface="+mn-ea"/>
              </a:defRPr>
            </a:lvl1pPr>
          </a:lstStyle>
          <a:p>
            <a:r>
              <a:rPr lang="zh-CN" altLang="en-US" sz="1800" dirty="0">
                <a:sym typeface="+mn-lt"/>
              </a:rPr>
              <a:t>案例</a:t>
            </a:r>
            <a:endParaRPr lang="ko-KR" altLang="en-US" sz="1800" dirty="0">
              <a:sym typeface="+mn-lt"/>
            </a:endParaRPr>
          </a:p>
        </p:txBody>
      </p:sp>
      <p:sp>
        <p:nvSpPr>
          <p:cNvPr id="5" name="PA-文本框 65"/>
          <p:cNvSpPr txBox="1"/>
          <p:nvPr>
            <p:custDataLst>
              <p:tags r:id="rId4"/>
            </p:custDataLst>
          </p:nvPr>
        </p:nvSpPr>
        <p:spPr>
          <a:xfrm>
            <a:off x="1109198" y="3508814"/>
            <a:ext cx="5034748" cy="1171223"/>
          </a:xfrm>
          <a:prstGeom prst="rect">
            <a:avLst/>
          </a:prstGeom>
          <a:noFill/>
        </p:spPr>
        <p:txBody>
          <a:bodyPr vert="horz" wrap="none" lIns="0" tIns="0" rIns="0" bIns="0" anchor="ctr">
            <a:noAutofit/>
          </a:bodyPr>
          <a:lstStyle>
            <a:defPPr>
              <a:defRPr lang="zh-CN"/>
            </a:defPPr>
            <a:lvl1pPr marR="0" lvl="0" indent="0" defTabSz="508000" eaLnBrk="0" fontAlgn="base">
              <a:spcBef>
                <a:spcPct val="0"/>
              </a:spcBef>
              <a:spcAft>
                <a:spcPct val="0"/>
              </a:spcAft>
              <a:buClrTx/>
              <a:buSzTx/>
              <a:buFontTx/>
              <a:buNone/>
              <a:defRPr sz="1400">
                <a:cs typeface="+mn-ea"/>
              </a:defRPr>
            </a:lvl1pPr>
          </a:lstStyle>
          <a:p>
            <a:r>
              <a:rPr lang="en-US" altLang="zh-CN" dirty="0">
                <a:sym typeface="+mn-lt"/>
              </a:rPr>
              <a:t>2002</a:t>
            </a:r>
            <a:r>
              <a:rPr lang="zh-CN" altLang="en-US" dirty="0">
                <a:sym typeface="+mn-lt"/>
              </a:rPr>
              <a:t>年，深圳市国税局系统招录公务员因</a:t>
            </a:r>
            <a:endParaRPr lang="en-US" altLang="zh-CN" dirty="0">
              <a:sym typeface="+mn-lt"/>
            </a:endParaRPr>
          </a:p>
          <a:p>
            <a:r>
              <a:rPr lang="zh-CN" altLang="en-US" dirty="0">
                <a:sym typeface="+mn-lt"/>
              </a:rPr>
              <a:t>身高不足</a:t>
            </a:r>
            <a:r>
              <a:rPr lang="en-US" altLang="zh-CN" dirty="0">
                <a:sym typeface="+mn-lt"/>
              </a:rPr>
              <a:t>1.50</a:t>
            </a:r>
            <a:r>
              <a:rPr lang="zh-CN" altLang="en-US" dirty="0">
                <a:sym typeface="+mn-lt"/>
              </a:rPr>
              <a:t>米被拒。</a:t>
            </a:r>
            <a:endParaRPr lang="zh-CN" altLang="en-US" dirty="0">
              <a:sym typeface="+mn-lt"/>
            </a:endParaRPr>
          </a:p>
          <a:p>
            <a:r>
              <a:rPr lang="zh-CN" altLang="en-US" dirty="0">
                <a:sym typeface="+mn-lt"/>
              </a:rPr>
              <a:t>广东省人事厅制定的</a:t>
            </a:r>
            <a:r>
              <a:rPr lang="en-US" altLang="zh-CN" dirty="0">
                <a:sym typeface="+mn-lt"/>
              </a:rPr>
              <a:t>《</a:t>
            </a:r>
            <a:r>
              <a:rPr lang="zh-CN" altLang="en-US" dirty="0">
                <a:sym typeface="+mn-lt"/>
              </a:rPr>
              <a:t>广东省国家公务员</a:t>
            </a:r>
            <a:endParaRPr lang="en-US" altLang="zh-CN" dirty="0">
              <a:sym typeface="+mn-lt"/>
            </a:endParaRPr>
          </a:p>
          <a:p>
            <a:r>
              <a:rPr lang="zh-CN" altLang="en-US" dirty="0">
                <a:sym typeface="+mn-lt"/>
              </a:rPr>
              <a:t>录用体检实施细则</a:t>
            </a:r>
            <a:r>
              <a:rPr lang="en-US" altLang="zh-CN" dirty="0">
                <a:sym typeface="+mn-lt"/>
              </a:rPr>
              <a:t>》</a:t>
            </a:r>
            <a:r>
              <a:rPr lang="zh-CN" altLang="en-US" dirty="0">
                <a:sym typeface="+mn-lt"/>
              </a:rPr>
              <a:t>（试行），在细则第十二条</a:t>
            </a:r>
            <a:r>
              <a:rPr lang="en-US" altLang="zh-CN" dirty="0">
                <a:sym typeface="+mn-lt"/>
              </a:rPr>
              <a:t>11</a:t>
            </a:r>
            <a:r>
              <a:rPr lang="zh-CN" altLang="en-US" dirty="0">
                <a:sym typeface="+mn-lt"/>
              </a:rPr>
              <a:t>款中，</a:t>
            </a:r>
            <a:endParaRPr lang="en-US" altLang="zh-CN" dirty="0">
              <a:sym typeface="+mn-lt"/>
            </a:endParaRPr>
          </a:p>
          <a:p>
            <a:r>
              <a:rPr lang="zh-CN" altLang="en-US" dirty="0">
                <a:sym typeface="+mn-lt"/>
              </a:rPr>
              <a:t>已经明确规定，“男性身高</a:t>
            </a:r>
            <a:r>
              <a:rPr lang="en-US" altLang="zh-CN" dirty="0">
                <a:sym typeface="+mn-lt"/>
              </a:rPr>
              <a:t>1.60</a:t>
            </a:r>
            <a:r>
              <a:rPr lang="zh-CN" altLang="en-US" dirty="0">
                <a:sym typeface="+mn-lt"/>
              </a:rPr>
              <a:t>米、女性身高</a:t>
            </a:r>
            <a:r>
              <a:rPr lang="en-US" altLang="zh-CN" dirty="0">
                <a:sym typeface="+mn-lt"/>
              </a:rPr>
              <a:t>1.50</a:t>
            </a:r>
            <a:r>
              <a:rPr lang="zh-CN" altLang="en-US" dirty="0">
                <a:sym typeface="+mn-lt"/>
              </a:rPr>
              <a:t>米”才视为合格。</a:t>
            </a:r>
            <a:endParaRPr lang="zh-CN" altLang="en-US" dirty="0">
              <a:sym typeface="+mn-lt"/>
            </a:endParaRPr>
          </a:p>
        </p:txBody>
      </p:sp>
      <p:sp>
        <p:nvSpPr>
          <p:cNvPr id="6" name="PA-文本框 66"/>
          <p:cNvSpPr txBox="1"/>
          <p:nvPr>
            <p:custDataLst>
              <p:tags r:id="rId5"/>
            </p:custDataLst>
          </p:nvPr>
        </p:nvSpPr>
        <p:spPr>
          <a:xfrm>
            <a:off x="1109198" y="4723242"/>
            <a:ext cx="3359637" cy="359159"/>
          </a:xfrm>
          <a:prstGeom prst="rect">
            <a:avLst/>
          </a:prstGeom>
          <a:solidFill>
            <a:srgbClr val="C00000"/>
          </a:solidFill>
          <a:ln>
            <a:solidFill>
              <a:srgbClr val="C00000"/>
            </a:solidFill>
          </a:ln>
          <a:effectLst/>
        </p:spPr>
        <p:txBody>
          <a:bodyPr wrap="square" rtlCol="0" anchor="ctr" anchorCtr="0">
            <a:noAutofit/>
          </a:bodyPr>
          <a:lstStyle>
            <a:defPPr>
              <a:defRPr lang="zh-CN"/>
            </a:defPPr>
            <a:lvl1pPr algn="ctr">
              <a:defRPr sz="2400" b="1">
                <a:solidFill>
                  <a:schemeClr val="bg1"/>
                </a:solidFill>
                <a:cs typeface="+mn-ea"/>
              </a:defRPr>
            </a:lvl1pPr>
          </a:lstStyle>
          <a:p>
            <a:r>
              <a:rPr lang="zh-CN" altLang="en-US" sz="1800" dirty="0">
                <a:sym typeface="+mn-lt"/>
              </a:rPr>
              <a:t>宪法的特点（母法、根本法）</a:t>
            </a:r>
            <a:endParaRPr lang="ko-KR" altLang="en-US" sz="1800" dirty="0">
              <a:sym typeface="+mn-lt"/>
            </a:endParaRPr>
          </a:p>
        </p:txBody>
      </p:sp>
      <p:sp>
        <p:nvSpPr>
          <p:cNvPr id="7" name="PA-文本框 67"/>
          <p:cNvSpPr txBox="1"/>
          <p:nvPr>
            <p:custDataLst>
              <p:tags r:id="rId6"/>
            </p:custDataLst>
          </p:nvPr>
        </p:nvSpPr>
        <p:spPr>
          <a:xfrm>
            <a:off x="1109198" y="5125604"/>
            <a:ext cx="3144436" cy="777499"/>
          </a:xfrm>
          <a:prstGeom prst="rect">
            <a:avLst/>
          </a:prstGeom>
          <a:noFill/>
        </p:spPr>
        <p:txBody>
          <a:bodyPr vert="horz" wrap="none" lIns="0" tIns="0" rIns="0" bIns="0" anchor="ctr">
            <a:noAutofit/>
          </a:bodyPr>
          <a:lstStyle>
            <a:defPPr>
              <a:defRPr lang="zh-CN"/>
            </a:defPPr>
            <a:lvl1pPr marR="0" lvl="0" indent="0" defTabSz="508000" eaLnBrk="0" fontAlgn="base">
              <a:spcBef>
                <a:spcPct val="0"/>
              </a:spcBef>
              <a:spcAft>
                <a:spcPct val="0"/>
              </a:spcAft>
              <a:buClrTx/>
              <a:buSzTx/>
              <a:buFontTx/>
              <a:buNone/>
              <a:defRPr sz="1400">
                <a:cs typeface="+mn-ea"/>
              </a:defRPr>
            </a:lvl1pPr>
          </a:lstStyle>
          <a:p>
            <a:r>
              <a:rPr lang="zh-CN" altLang="en-US" dirty="0">
                <a:sym typeface="+mn-lt"/>
              </a:rPr>
              <a:t>最高权威性：宪法规范具有最高的法律效力</a:t>
            </a:r>
            <a:endParaRPr lang="zh-CN" altLang="en-US" dirty="0">
              <a:sym typeface="+mn-lt"/>
            </a:endParaRPr>
          </a:p>
          <a:p>
            <a:r>
              <a:rPr lang="zh-CN" altLang="en-US" dirty="0">
                <a:sym typeface="+mn-lt"/>
              </a:rPr>
              <a:t>弱惩罚性：宪法一般不规定具体的惩罚措施</a:t>
            </a:r>
            <a:endParaRPr lang="zh-CN" altLang="en-US" dirty="0">
              <a:sym typeface="+mn-lt"/>
            </a:endParaRPr>
          </a:p>
          <a:p>
            <a:r>
              <a:rPr lang="zh-CN" altLang="en-US" dirty="0">
                <a:sym typeface="+mn-lt"/>
              </a:rPr>
              <a:t>纲领性：我国宪法记载未来奋斗目标</a:t>
            </a:r>
            <a:endParaRPr lang="en-US" altLang="zh-CN" dirty="0">
              <a:sym typeface="+mn-lt"/>
            </a:endParaRPr>
          </a:p>
        </p:txBody>
      </p:sp>
      <p:sp>
        <p:nvSpPr>
          <p:cNvPr id="8" name="PA-文本框 73"/>
          <p:cNvSpPr txBox="1"/>
          <p:nvPr>
            <p:custDataLst>
              <p:tags r:id="rId7"/>
            </p:custDataLst>
          </p:nvPr>
        </p:nvSpPr>
        <p:spPr>
          <a:xfrm>
            <a:off x="6285877" y="1563376"/>
            <a:ext cx="3359637" cy="359159"/>
          </a:xfrm>
          <a:prstGeom prst="rect">
            <a:avLst/>
          </a:prstGeom>
          <a:solidFill>
            <a:srgbClr val="C00000"/>
          </a:solidFill>
          <a:ln>
            <a:solidFill>
              <a:srgbClr val="C00000"/>
            </a:solidFill>
          </a:ln>
          <a:effectLst/>
        </p:spPr>
        <p:txBody>
          <a:bodyPr wrap="square" rtlCol="0" anchor="ctr" anchorCtr="0">
            <a:noAutofit/>
          </a:bodyPr>
          <a:lstStyle>
            <a:defPPr>
              <a:defRPr lang="zh-CN"/>
            </a:defPPr>
            <a:lvl1pPr algn="ctr">
              <a:defRPr sz="2400" b="1">
                <a:solidFill>
                  <a:schemeClr val="bg1"/>
                </a:solidFill>
                <a:cs typeface="+mn-ea"/>
              </a:defRPr>
            </a:lvl1pPr>
          </a:lstStyle>
          <a:p>
            <a:r>
              <a:rPr lang="zh-CN" altLang="en-US" sz="1800" dirty="0">
                <a:sym typeface="+mn-lt"/>
              </a:rPr>
              <a:t>宪法的基本原则</a:t>
            </a:r>
            <a:endParaRPr lang="ko-KR" altLang="en-US" sz="1800" dirty="0">
              <a:sym typeface="+mn-lt"/>
            </a:endParaRPr>
          </a:p>
        </p:txBody>
      </p:sp>
      <p:sp>
        <p:nvSpPr>
          <p:cNvPr id="9" name="PA-文本框 74"/>
          <p:cNvSpPr txBox="1"/>
          <p:nvPr>
            <p:custDataLst>
              <p:tags r:id="rId8"/>
            </p:custDataLst>
          </p:nvPr>
        </p:nvSpPr>
        <p:spPr>
          <a:xfrm>
            <a:off x="6285877" y="1944959"/>
            <a:ext cx="3301725" cy="1373640"/>
          </a:xfrm>
          <a:prstGeom prst="rect">
            <a:avLst/>
          </a:prstGeom>
          <a:noFill/>
        </p:spPr>
        <p:txBody>
          <a:bodyPr vert="horz" wrap="none" lIns="0" tIns="0" rIns="0" bIns="0" anchor="ctr">
            <a:noAutofit/>
          </a:bodyPr>
          <a:lstStyle>
            <a:defPPr>
              <a:defRPr lang="zh-CN"/>
            </a:defPPr>
            <a:lvl1pPr marR="0" lvl="0" indent="0" defTabSz="508000" eaLnBrk="0" fontAlgn="base">
              <a:spcBef>
                <a:spcPct val="0"/>
              </a:spcBef>
              <a:spcAft>
                <a:spcPct val="0"/>
              </a:spcAft>
              <a:buClrTx/>
              <a:buSzTx/>
              <a:buFontTx/>
              <a:buNone/>
              <a:defRPr sz="1400">
                <a:cs typeface="+mn-ea"/>
              </a:defRPr>
            </a:lvl1pPr>
          </a:lstStyle>
          <a:p>
            <a:r>
              <a:rPr lang="zh-CN" altLang="en-US" dirty="0">
                <a:sym typeface="+mn-lt"/>
              </a:rPr>
              <a:t>宪法的基本原则一般认为是人民主权原则、</a:t>
            </a:r>
            <a:endParaRPr lang="en-US" altLang="zh-CN" dirty="0">
              <a:sym typeface="+mn-lt"/>
            </a:endParaRPr>
          </a:p>
          <a:p>
            <a:r>
              <a:rPr lang="zh-CN" altLang="en-US" dirty="0">
                <a:sym typeface="+mn-lt"/>
              </a:rPr>
              <a:t>基本人权原则、权力制衡原则、法治原则，</a:t>
            </a:r>
            <a:endParaRPr lang="en-US" altLang="zh-CN" dirty="0">
              <a:sym typeface="+mn-lt"/>
            </a:endParaRPr>
          </a:p>
          <a:p>
            <a:r>
              <a:rPr lang="zh-CN" altLang="en-US" dirty="0">
                <a:sym typeface="+mn-lt"/>
              </a:rPr>
              <a:t>这些，原则铸就了良宪的灵魂和宪政的支柱。</a:t>
            </a:r>
            <a:endParaRPr lang="en-US" altLang="zh-CN" dirty="0">
              <a:sym typeface="+mn-lt"/>
            </a:endParaRPr>
          </a:p>
          <a:p>
            <a:r>
              <a:rPr lang="zh-CN" altLang="en-US" dirty="0">
                <a:sym typeface="+mn-lt"/>
              </a:rPr>
              <a:t>人民主权是逻辑起点</a:t>
            </a:r>
            <a:r>
              <a:rPr lang="en-US" altLang="zh-CN" dirty="0">
                <a:sym typeface="+mn-lt"/>
              </a:rPr>
              <a:t>,</a:t>
            </a:r>
            <a:r>
              <a:rPr lang="zh-CN" altLang="en-US" dirty="0">
                <a:sym typeface="+mn-lt"/>
              </a:rPr>
              <a:t>基本人权是终极目的</a:t>
            </a:r>
            <a:r>
              <a:rPr lang="en-US" altLang="zh-CN" dirty="0">
                <a:sym typeface="+mn-lt"/>
              </a:rPr>
              <a:t>,</a:t>
            </a:r>
            <a:endParaRPr lang="en-US" altLang="zh-CN" dirty="0">
              <a:sym typeface="+mn-lt"/>
            </a:endParaRPr>
          </a:p>
          <a:p>
            <a:r>
              <a:rPr lang="zh-CN" altLang="en-US" dirty="0">
                <a:sym typeface="+mn-lt"/>
              </a:rPr>
              <a:t>权力制衡是基本手段</a:t>
            </a:r>
            <a:r>
              <a:rPr lang="en-US" altLang="zh-CN" dirty="0">
                <a:sym typeface="+mn-lt"/>
              </a:rPr>
              <a:t>,</a:t>
            </a:r>
            <a:r>
              <a:rPr lang="zh-CN" altLang="en-US" dirty="0">
                <a:sym typeface="+mn-lt"/>
              </a:rPr>
              <a:t>法治是根本保障。</a:t>
            </a:r>
            <a:endParaRPr lang="zh-CN" altLang="en-US" dirty="0">
              <a:sym typeface="+mn-lt"/>
            </a:endParaRPr>
          </a:p>
          <a:p>
            <a:endParaRPr lang="zh-CN" altLang="en-US" dirty="0">
              <a:sym typeface="+mn-lt"/>
            </a:endParaRPr>
          </a:p>
        </p:txBody>
      </p:sp>
      <p:sp>
        <p:nvSpPr>
          <p:cNvPr id="10" name="PA-文本框 75"/>
          <p:cNvSpPr txBox="1"/>
          <p:nvPr>
            <p:custDataLst>
              <p:tags r:id="rId9"/>
            </p:custDataLst>
          </p:nvPr>
        </p:nvSpPr>
        <p:spPr>
          <a:xfrm>
            <a:off x="6285877" y="3106450"/>
            <a:ext cx="3359637" cy="359159"/>
          </a:xfrm>
          <a:prstGeom prst="rect">
            <a:avLst/>
          </a:prstGeom>
          <a:solidFill>
            <a:srgbClr val="C00000"/>
          </a:solidFill>
          <a:ln>
            <a:solidFill>
              <a:srgbClr val="C00000"/>
            </a:solidFill>
          </a:ln>
          <a:effectLst/>
        </p:spPr>
        <p:txBody>
          <a:bodyPr wrap="square" rtlCol="0" anchor="ctr" anchorCtr="0">
            <a:noAutofit/>
          </a:bodyPr>
          <a:lstStyle>
            <a:defPPr>
              <a:defRPr lang="zh-CN"/>
            </a:defPPr>
            <a:lvl1pPr algn="ctr">
              <a:defRPr sz="2400" b="1">
                <a:solidFill>
                  <a:schemeClr val="bg1"/>
                </a:solidFill>
                <a:cs typeface="+mn-ea"/>
              </a:defRPr>
            </a:lvl1pPr>
          </a:lstStyle>
          <a:p>
            <a:r>
              <a:rPr lang="zh-CN" altLang="en-US" sz="1800" dirty="0">
                <a:sym typeface="+mn-lt"/>
              </a:rPr>
              <a:t>宪法的主要内容</a:t>
            </a:r>
            <a:endParaRPr lang="ko-KR" altLang="en-US" sz="1800" dirty="0">
              <a:sym typeface="+mn-lt"/>
            </a:endParaRPr>
          </a:p>
        </p:txBody>
      </p:sp>
      <p:sp>
        <p:nvSpPr>
          <p:cNvPr id="11" name="PA-文本框 76"/>
          <p:cNvSpPr txBox="1"/>
          <p:nvPr>
            <p:custDataLst>
              <p:tags r:id="rId10"/>
            </p:custDataLst>
          </p:nvPr>
        </p:nvSpPr>
        <p:spPr>
          <a:xfrm>
            <a:off x="6285877" y="3508814"/>
            <a:ext cx="3414474" cy="608197"/>
          </a:xfrm>
          <a:prstGeom prst="rect">
            <a:avLst/>
          </a:prstGeom>
          <a:noFill/>
        </p:spPr>
        <p:txBody>
          <a:bodyPr vert="horz" wrap="none" lIns="0" tIns="0" rIns="0" bIns="0" anchor="ctr">
            <a:noAutofit/>
          </a:bodyPr>
          <a:lstStyle>
            <a:defPPr>
              <a:defRPr lang="zh-CN"/>
            </a:defPPr>
            <a:lvl1pPr marR="0" lvl="0" indent="0" defTabSz="508000" eaLnBrk="0" fontAlgn="base">
              <a:spcBef>
                <a:spcPct val="0"/>
              </a:spcBef>
              <a:spcAft>
                <a:spcPct val="0"/>
              </a:spcAft>
              <a:buClrTx/>
              <a:buSzTx/>
              <a:buFontTx/>
              <a:buNone/>
              <a:defRPr sz="1400">
                <a:cs typeface="+mn-ea"/>
              </a:defRPr>
            </a:lvl1pPr>
          </a:lstStyle>
          <a:p>
            <a:r>
              <a:rPr lang="zh-CN" altLang="en-US" dirty="0">
                <a:sym typeface="+mn-lt"/>
              </a:rPr>
              <a:t>国家的性质（国体）、政权组织形式（政体）</a:t>
            </a:r>
            <a:endParaRPr lang="zh-CN" altLang="en-US" dirty="0">
              <a:sym typeface="+mn-lt"/>
            </a:endParaRPr>
          </a:p>
          <a:p>
            <a:r>
              <a:rPr lang="zh-CN" altLang="en-US" dirty="0">
                <a:sym typeface="+mn-lt"/>
              </a:rPr>
              <a:t>国家机构公民权利 </a:t>
            </a:r>
            <a:r>
              <a:rPr lang="en-US" altLang="zh-CN" dirty="0">
                <a:sym typeface="+mn-lt"/>
              </a:rPr>
              <a:t>/</a:t>
            </a:r>
            <a:r>
              <a:rPr lang="zh-CN" altLang="en-US" dirty="0">
                <a:sym typeface="+mn-lt"/>
              </a:rPr>
              <a:t>义务、国旗、国歌、国徽、首都</a:t>
            </a:r>
            <a:endParaRPr lang="en-US" altLang="zh-CN" dirty="0">
              <a:sym typeface="+mn-lt"/>
            </a:endParaRPr>
          </a:p>
        </p:txBody>
      </p:sp>
      <p:sp>
        <p:nvSpPr>
          <p:cNvPr id="12" name="PA-文本框 77"/>
          <p:cNvSpPr txBox="1"/>
          <p:nvPr>
            <p:custDataLst>
              <p:tags r:id="rId11"/>
            </p:custDataLst>
          </p:nvPr>
        </p:nvSpPr>
        <p:spPr>
          <a:xfrm>
            <a:off x="6285877" y="4178566"/>
            <a:ext cx="3537645" cy="359159"/>
          </a:xfrm>
          <a:prstGeom prst="rect">
            <a:avLst/>
          </a:prstGeom>
          <a:solidFill>
            <a:srgbClr val="C00000"/>
          </a:solidFill>
          <a:ln>
            <a:solidFill>
              <a:srgbClr val="C00000"/>
            </a:solidFill>
          </a:ln>
          <a:effectLst/>
        </p:spPr>
        <p:txBody>
          <a:bodyPr wrap="square" rtlCol="0" anchor="ctr" anchorCtr="0">
            <a:noAutofit/>
          </a:bodyPr>
          <a:lstStyle>
            <a:defPPr>
              <a:defRPr lang="zh-CN"/>
            </a:defPPr>
            <a:lvl1pPr algn="ctr">
              <a:defRPr sz="2400" b="1">
                <a:solidFill>
                  <a:schemeClr val="bg1"/>
                </a:solidFill>
                <a:cs typeface="+mn-ea"/>
              </a:defRPr>
            </a:lvl1pPr>
          </a:lstStyle>
          <a:p>
            <a:r>
              <a:rPr lang="zh-CN" altLang="en-US" sz="1800" dirty="0">
                <a:sym typeface="+mn-lt"/>
              </a:rPr>
              <a:t>国家性质</a:t>
            </a:r>
            <a:r>
              <a:rPr lang="en-US" altLang="zh-CN" sz="1800" dirty="0">
                <a:sym typeface="+mn-lt"/>
              </a:rPr>
              <a:t>(</a:t>
            </a:r>
            <a:r>
              <a:rPr lang="zh-CN" altLang="en-US" sz="1800" dirty="0">
                <a:sym typeface="+mn-lt"/>
              </a:rPr>
              <a:t>国体</a:t>
            </a:r>
            <a:r>
              <a:rPr lang="en-US" altLang="zh-CN" sz="1800" dirty="0">
                <a:sym typeface="+mn-lt"/>
              </a:rPr>
              <a:t>)</a:t>
            </a:r>
            <a:r>
              <a:rPr lang="zh-CN" altLang="en-US" sz="1800" dirty="0">
                <a:sym typeface="+mn-lt"/>
              </a:rPr>
              <a:t>：人民民主专政</a:t>
            </a:r>
            <a:endParaRPr lang="ko-KR" altLang="en-US" sz="1800" dirty="0">
              <a:sym typeface="+mn-lt"/>
            </a:endParaRPr>
          </a:p>
        </p:txBody>
      </p:sp>
      <p:sp>
        <p:nvSpPr>
          <p:cNvPr id="13" name="PA-文本框 78"/>
          <p:cNvSpPr txBox="1"/>
          <p:nvPr>
            <p:custDataLst>
              <p:tags r:id="rId12"/>
            </p:custDataLst>
          </p:nvPr>
        </p:nvSpPr>
        <p:spPr>
          <a:xfrm>
            <a:off x="6285878" y="4560149"/>
            <a:ext cx="3537644" cy="1373640"/>
          </a:xfrm>
          <a:prstGeom prst="rect">
            <a:avLst/>
          </a:prstGeom>
          <a:noFill/>
        </p:spPr>
        <p:txBody>
          <a:bodyPr vert="horz" wrap="none" lIns="0" tIns="0" rIns="0" bIns="0" anchor="ctr">
            <a:noAutofit/>
          </a:bodyPr>
          <a:lstStyle>
            <a:defPPr>
              <a:defRPr lang="zh-CN"/>
            </a:defPPr>
            <a:lvl1pPr marR="0" lvl="0" indent="0" defTabSz="508000" eaLnBrk="0" fontAlgn="base">
              <a:spcBef>
                <a:spcPct val="0"/>
              </a:spcBef>
              <a:spcAft>
                <a:spcPct val="0"/>
              </a:spcAft>
              <a:buClrTx/>
              <a:buSzTx/>
              <a:buFontTx/>
              <a:buNone/>
              <a:defRPr sz="1400">
                <a:cs typeface="+mn-ea"/>
              </a:defRPr>
            </a:lvl1pPr>
          </a:lstStyle>
          <a:p>
            <a:r>
              <a:rPr lang="en-US" altLang="zh-CN" dirty="0">
                <a:sym typeface="+mn-lt"/>
              </a:rPr>
              <a:t>《</a:t>
            </a:r>
            <a:r>
              <a:rPr lang="zh-CN" altLang="en-US" dirty="0">
                <a:sym typeface="+mn-lt"/>
              </a:rPr>
              <a:t>中华人民共和国宪法</a:t>
            </a:r>
            <a:r>
              <a:rPr lang="en-US" altLang="zh-CN" dirty="0">
                <a:sym typeface="+mn-lt"/>
              </a:rPr>
              <a:t>》</a:t>
            </a:r>
            <a:r>
              <a:rPr lang="zh-CN" altLang="en-US" dirty="0">
                <a:sym typeface="+mn-lt"/>
              </a:rPr>
              <a:t>第一条规定：“中华人民共和国是</a:t>
            </a:r>
            <a:endParaRPr lang="en-US" altLang="zh-CN" dirty="0">
              <a:sym typeface="+mn-lt"/>
            </a:endParaRPr>
          </a:p>
          <a:p>
            <a:r>
              <a:rPr lang="zh-CN" altLang="en-US" dirty="0">
                <a:sym typeface="+mn-lt"/>
              </a:rPr>
              <a:t>工人阶级领导的、以工农联盟为基础的人民民主专政的社会</a:t>
            </a:r>
            <a:endParaRPr lang="en-US" altLang="zh-CN" dirty="0">
              <a:sym typeface="+mn-lt"/>
            </a:endParaRPr>
          </a:p>
          <a:p>
            <a:r>
              <a:rPr lang="zh-CN" altLang="en-US" dirty="0">
                <a:sym typeface="+mn-lt"/>
              </a:rPr>
              <a:t>主义国家。社会主义制度是中华人民共和国的根本制度。禁止</a:t>
            </a:r>
            <a:endParaRPr lang="en-US" altLang="zh-CN" dirty="0">
              <a:sym typeface="+mn-lt"/>
            </a:endParaRPr>
          </a:p>
          <a:p>
            <a:r>
              <a:rPr lang="zh-CN" altLang="en-US" dirty="0">
                <a:sym typeface="+mn-lt"/>
              </a:rPr>
              <a:t>任何组织或者个人破坏社会主义制度。”后香港、澳门回归，因</a:t>
            </a:r>
            <a:endParaRPr lang="en-US" altLang="zh-CN" dirty="0">
              <a:sym typeface="+mn-lt"/>
            </a:endParaRPr>
          </a:p>
          <a:p>
            <a:r>
              <a:rPr lang="zh-CN" altLang="en-US" dirty="0">
                <a:sym typeface="+mn-lt"/>
              </a:rPr>
              <a:t>历史原因，实行“一国两制”，即在中国大陆地区实行社会主义制度。</a:t>
            </a:r>
            <a:endParaRPr lang="en-US" altLang="zh-CN" dirty="0">
              <a:sym typeface="+mn-lt"/>
            </a:endParaRPr>
          </a:p>
        </p:txBody>
      </p:sp>
    </p:spTree>
  </p:cSld>
  <p:clrMapOvr>
    <a:masterClrMapping/>
  </p:clrMapOvr>
  <p:transition spd="slow" advTm="3000">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62000" y="1604909"/>
            <a:ext cx="5143501" cy="4529191"/>
            <a:chOff x="1530849" y="2836809"/>
            <a:chExt cx="4407614" cy="3297291"/>
          </a:xfrm>
        </p:grpSpPr>
        <p:sp>
          <p:nvSpPr>
            <p:cNvPr id="4" name="矩形 3"/>
            <p:cNvSpPr/>
            <p:nvPr/>
          </p:nvSpPr>
          <p:spPr>
            <a:xfrm>
              <a:off x="1778150" y="3112132"/>
              <a:ext cx="3936304" cy="265418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dirty="0">
                  <a:solidFill>
                    <a:srgbClr val="C00000"/>
                  </a:solidFill>
                  <a:cs typeface="+mn-ea"/>
                  <a:sym typeface="+mn-lt"/>
                </a:rPr>
                <a:t>政权组织形式（政体）：人民代表大会制度</a:t>
              </a:r>
              <a:endParaRPr lang="zh-CN" altLang="en-US" sz="2400" b="1" dirty="0">
                <a:solidFill>
                  <a:srgbClr val="C00000"/>
                </a:solidFill>
                <a:cs typeface="+mn-ea"/>
                <a:sym typeface="+mn-lt"/>
              </a:endParaRPr>
            </a:p>
            <a:p>
              <a:pPr>
                <a:lnSpc>
                  <a:spcPct val="120000"/>
                </a:lnSpc>
              </a:pPr>
              <a:endParaRPr lang="zh-CN" altLang="en-US" sz="800" b="1" dirty="0">
                <a:solidFill>
                  <a:srgbClr val="C00000"/>
                </a:solidFill>
                <a:cs typeface="+mn-ea"/>
                <a:sym typeface="+mn-lt"/>
              </a:endParaRPr>
            </a:p>
            <a:p>
              <a:pPr>
                <a:lnSpc>
                  <a:spcPct val="120000"/>
                </a:lnSpc>
              </a:pPr>
              <a:r>
                <a:rPr lang="zh-CN" altLang="en-US" dirty="0">
                  <a:cs typeface="+mn-ea"/>
                  <a:sym typeface="+mn-lt"/>
                </a:rPr>
                <a:t> </a:t>
              </a:r>
              <a:r>
                <a:rPr lang="en-US" altLang="zh-CN" dirty="0">
                  <a:cs typeface="+mn-ea"/>
                  <a:sym typeface="+mn-lt"/>
                </a:rPr>
                <a:t>《</a:t>
              </a:r>
              <a:r>
                <a:rPr lang="zh-CN" altLang="en-US" dirty="0">
                  <a:cs typeface="+mn-ea"/>
                  <a:sym typeface="+mn-lt"/>
                </a:rPr>
                <a:t>中华人民共和国宪法</a:t>
              </a:r>
              <a:r>
                <a:rPr lang="en-US" altLang="zh-CN" dirty="0">
                  <a:cs typeface="+mn-ea"/>
                  <a:sym typeface="+mn-lt"/>
                </a:rPr>
                <a:t>》</a:t>
              </a:r>
              <a:r>
                <a:rPr lang="zh-CN" altLang="en-US" dirty="0">
                  <a:cs typeface="+mn-ea"/>
                  <a:sym typeface="+mn-lt"/>
                </a:rPr>
                <a:t>第二条规定：“中华人民共和国的一切权力属于人民。人民行使国家权力的机关是全国人民代表大会和地方各级人民代表大会。人民依照法律规定，通过各种途径和形式，管理国家事务，管理经济和文化事业，管理社会事务。</a:t>
              </a:r>
              <a:endParaRPr lang="zh-CN" altLang="en-US" dirty="0">
                <a:cs typeface="+mn-ea"/>
                <a:sym typeface="+mn-lt"/>
              </a:endParaRPr>
            </a:p>
            <a:p>
              <a:pPr>
                <a:lnSpc>
                  <a:spcPct val="120000"/>
                </a:lnSpc>
              </a:pPr>
              <a:r>
                <a:rPr lang="zh-CN" altLang="en-US" dirty="0">
                  <a:cs typeface="+mn-ea"/>
                  <a:sym typeface="+mn-lt"/>
                </a:rPr>
                <a:t>我国最高国家权力机关是：全国人民代表大会；</a:t>
              </a:r>
              <a:endParaRPr lang="zh-CN" altLang="en-US" dirty="0">
                <a:cs typeface="+mn-ea"/>
                <a:sym typeface="+mn-lt"/>
              </a:endParaRPr>
            </a:p>
          </p:txBody>
        </p:sp>
        <p:sp>
          <p:nvSpPr>
            <p:cNvPr id="2" name="矩形: 圆角 1"/>
            <p:cNvSpPr/>
            <p:nvPr/>
          </p:nvSpPr>
          <p:spPr>
            <a:xfrm>
              <a:off x="1530849" y="2836809"/>
              <a:ext cx="4407614" cy="329729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6115548" y="1604909"/>
            <a:ext cx="5352551" cy="4779998"/>
            <a:chOff x="1530849" y="2836809"/>
            <a:chExt cx="4407614" cy="3479881"/>
          </a:xfrm>
        </p:grpSpPr>
        <p:sp>
          <p:nvSpPr>
            <p:cNvPr id="10" name="矩形 9"/>
            <p:cNvSpPr/>
            <p:nvPr/>
          </p:nvSpPr>
          <p:spPr>
            <a:xfrm>
              <a:off x="1778150" y="3038166"/>
              <a:ext cx="3936304" cy="327852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dirty="0">
                  <a:solidFill>
                    <a:srgbClr val="C00000"/>
                  </a:solidFill>
                  <a:cs typeface="+mn-ea"/>
                  <a:sym typeface="+mn-lt"/>
                </a:rPr>
                <a:t>公民的权利和义务</a:t>
              </a:r>
              <a:endParaRPr lang="zh-CN" altLang="en-US" sz="2400" b="1" dirty="0">
                <a:solidFill>
                  <a:srgbClr val="C00000"/>
                </a:solidFill>
                <a:cs typeface="+mn-ea"/>
                <a:sym typeface="+mn-lt"/>
              </a:endParaRPr>
            </a:p>
            <a:p>
              <a:pPr>
                <a:lnSpc>
                  <a:spcPct val="120000"/>
                </a:lnSpc>
              </a:pPr>
              <a:endParaRPr lang="zh-CN" altLang="en-US" sz="800" b="1" dirty="0">
                <a:solidFill>
                  <a:srgbClr val="C00000"/>
                </a:solidFill>
                <a:cs typeface="+mn-ea"/>
                <a:sym typeface="+mn-lt"/>
              </a:endParaRPr>
            </a:p>
            <a:p>
              <a:pPr>
                <a:lnSpc>
                  <a:spcPct val="120000"/>
                </a:lnSpc>
              </a:pPr>
              <a:r>
                <a:rPr lang="zh-CN" altLang="en-US" sz="1600" dirty="0">
                  <a:cs typeface="+mn-ea"/>
                  <a:sym typeface="+mn-lt"/>
                </a:rPr>
                <a:t>宪法规定公民的基本义务有：</a:t>
              </a:r>
              <a:endParaRPr lang="zh-CN" altLang="en-US" sz="1600" dirty="0">
                <a:cs typeface="+mn-ea"/>
                <a:sym typeface="+mn-lt"/>
              </a:endParaRPr>
            </a:p>
            <a:p>
              <a:pPr>
                <a:lnSpc>
                  <a:spcPct val="120000"/>
                </a:lnSpc>
              </a:pPr>
              <a:r>
                <a:rPr lang="zh-CN" altLang="en-US" sz="1600" dirty="0">
                  <a:cs typeface="+mn-ea"/>
                  <a:sym typeface="+mn-lt"/>
                </a:rPr>
                <a:t>（</a:t>
              </a:r>
              <a:r>
                <a:rPr lang="en-US" altLang="zh-CN" sz="1600" dirty="0">
                  <a:cs typeface="+mn-ea"/>
                  <a:sym typeface="+mn-lt"/>
                </a:rPr>
                <a:t>1</a:t>
              </a:r>
              <a:r>
                <a:rPr lang="zh-CN" altLang="en-US" sz="1600" dirty="0">
                  <a:cs typeface="+mn-ea"/>
                  <a:sym typeface="+mn-lt"/>
                </a:rPr>
                <a:t>）维护国家统一和全国各民族团结；</a:t>
              </a:r>
              <a:endParaRPr lang="zh-CN" altLang="en-US" sz="1600" dirty="0">
                <a:cs typeface="+mn-ea"/>
                <a:sym typeface="+mn-lt"/>
              </a:endParaRPr>
            </a:p>
            <a:p>
              <a:pPr>
                <a:lnSpc>
                  <a:spcPct val="120000"/>
                </a:lnSpc>
              </a:pPr>
              <a:r>
                <a:rPr lang="zh-CN" altLang="en-US" sz="1600" dirty="0">
                  <a:cs typeface="+mn-ea"/>
                  <a:sym typeface="+mn-lt"/>
                </a:rPr>
                <a:t>（</a:t>
              </a:r>
              <a:r>
                <a:rPr lang="en-US" altLang="zh-CN" sz="1600" dirty="0">
                  <a:cs typeface="+mn-ea"/>
                  <a:sym typeface="+mn-lt"/>
                </a:rPr>
                <a:t>2</a:t>
              </a:r>
              <a:r>
                <a:rPr lang="zh-CN" altLang="en-US" sz="1600" dirty="0">
                  <a:cs typeface="+mn-ea"/>
                  <a:sym typeface="+mn-lt"/>
                </a:rPr>
                <a:t>）必须遵守宪法和法律，保守国家秘密，爱护公共财产，、遵守公共秩序，尊重社会公德；</a:t>
              </a:r>
              <a:endParaRPr lang="zh-CN" altLang="en-US" sz="1600" dirty="0">
                <a:cs typeface="+mn-ea"/>
                <a:sym typeface="+mn-lt"/>
              </a:endParaRPr>
            </a:p>
            <a:p>
              <a:pPr>
                <a:lnSpc>
                  <a:spcPct val="120000"/>
                </a:lnSpc>
              </a:pPr>
              <a:r>
                <a:rPr lang="zh-CN" altLang="en-US" sz="1600" dirty="0">
                  <a:cs typeface="+mn-ea"/>
                  <a:sym typeface="+mn-lt"/>
                </a:rPr>
                <a:t>（</a:t>
              </a:r>
              <a:r>
                <a:rPr lang="en-US" altLang="zh-CN" sz="1600" dirty="0">
                  <a:cs typeface="+mn-ea"/>
                  <a:sym typeface="+mn-lt"/>
                </a:rPr>
                <a:t>3</a:t>
              </a:r>
              <a:r>
                <a:rPr lang="zh-CN" altLang="en-US" sz="1600" dirty="0">
                  <a:cs typeface="+mn-ea"/>
                  <a:sym typeface="+mn-lt"/>
                </a:rPr>
                <a:t>）维护祖国安全、荣誉和利益的行为；</a:t>
              </a:r>
              <a:endParaRPr lang="zh-CN" altLang="en-US" sz="1600" dirty="0">
                <a:cs typeface="+mn-ea"/>
                <a:sym typeface="+mn-lt"/>
              </a:endParaRPr>
            </a:p>
            <a:p>
              <a:pPr>
                <a:lnSpc>
                  <a:spcPct val="120000"/>
                </a:lnSpc>
              </a:pPr>
              <a:r>
                <a:rPr lang="zh-CN" altLang="en-US" sz="1600" dirty="0">
                  <a:cs typeface="+mn-ea"/>
                  <a:sym typeface="+mn-lt"/>
                </a:rPr>
                <a:t>（</a:t>
              </a:r>
              <a:r>
                <a:rPr lang="en-US" altLang="zh-CN" sz="1600" dirty="0">
                  <a:cs typeface="+mn-ea"/>
                  <a:sym typeface="+mn-lt"/>
                </a:rPr>
                <a:t>4</a:t>
              </a:r>
              <a:r>
                <a:rPr lang="zh-CN" altLang="en-US" sz="1600" dirty="0">
                  <a:cs typeface="+mn-ea"/>
                  <a:sym typeface="+mn-lt"/>
                </a:rPr>
                <a:t>）劳动的义务；</a:t>
              </a:r>
              <a:endParaRPr lang="zh-CN" altLang="en-US" sz="1600" dirty="0">
                <a:cs typeface="+mn-ea"/>
                <a:sym typeface="+mn-lt"/>
              </a:endParaRPr>
            </a:p>
            <a:p>
              <a:pPr>
                <a:lnSpc>
                  <a:spcPct val="120000"/>
                </a:lnSpc>
              </a:pPr>
              <a:r>
                <a:rPr lang="zh-CN" altLang="en-US" sz="1600" dirty="0">
                  <a:cs typeface="+mn-ea"/>
                  <a:sym typeface="+mn-lt"/>
                </a:rPr>
                <a:t>（</a:t>
              </a:r>
              <a:r>
                <a:rPr lang="en-US" altLang="zh-CN" sz="1600" dirty="0">
                  <a:cs typeface="+mn-ea"/>
                  <a:sym typeface="+mn-lt"/>
                </a:rPr>
                <a:t>5</a:t>
              </a:r>
              <a:r>
                <a:rPr lang="zh-CN" altLang="en-US" sz="1600" dirty="0">
                  <a:cs typeface="+mn-ea"/>
                  <a:sym typeface="+mn-lt"/>
                </a:rPr>
                <a:t>）受教育的义务；</a:t>
              </a:r>
              <a:endParaRPr lang="zh-CN" altLang="en-US" sz="1600" dirty="0">
                <a:cs typeface="+mn-ea"/>
                <a:sym typeface="+mn-lt"/>
              </a:endParaRPr>
            </a:p>
            <a:p>
              <a:pPr>
                <a:lnSpc>
                  <a:spcPct val="120000"/>
                </a:lnSpc>
              </a:pPr>
              <a:r>
                <a:rPr lang="zh-CN" altLang="en-US" sz="1600" dirty="0">
                  <a:cs typeface="+mn-ea"/>
                  <a:sym typeface="+mn-lt"/>
                </a:rPr>
                <a:t>（</a:t>
              </a:r>
              <a:r>
                <a:rPr lang="en-US" altLang="zh-CN" sz="1600" dirty="0">
                  <a:cs typeface="+mn-ea"/>
                  <a:sym typeface="+mn-lt"/>
                </a:rPr>
                <a:t>6</a:t>
              </a:r>
              <a:r>
                <a:rPr lang="zh-CN" altLang="en-US" sz="1600" dirty="0">
                  <a:cs typeface="+mn-ea"/>
                  <a:sym typeface="+mn-lt"/>
                </a:rPr>
                <a:t>）保卫祖国、抵抗侵略、依法服兵役和参加民兵组织；（</a:t>
              </a:r>
              <a:r>
                <a:rPr lang="en-US" altLang="zh-CN" sz="1600" dirty="0">
                  <a:cs typeface="+mn-ea"/>
                  <a:sym typeface="+mn-lt"/>
                </a:rPr>
                <a:t>7</a:t>
              </a:r>
              <a:r>
                <a:rPr lang="zh-CN" altLang="en-US" sz="1600" dirty="0">
                  <a:cs typeface="+mn-ea"/>
                  <a:sym typeface="+mn-lt"/>
                </a:rPr>
                <a:t>）依法纳税；</a:t>
              </a:r>
              <a:endParaRPr lang="zh-CN" altLang="en-US" sz="1600" dirty="0">
                <a:cs typeface="+mn-ea"/>
                <a:sym typeface="+mn-lt"/>
              </a:endParaRPr>
            </a:p>
            <a:p>
              <a:pPr>
                <a:lnSpc>
                  <a:spcPct val="120000"/>
                </a:lnSpc>
              </a:pPr>
              <a:r>
                <a:rPr lang="zh-CN" altLang="en-US" sz="1600" dirty="0">
                  <a:cs typeface="+mn-ea"/>
                  <a:sym typeface="+mn-lt"/>
                </a:rPr>
                <a:t>（</a:t>
              </a:r>
              <a:r>
                <a:rPr lang="en-US" altLang="zh-CN" sz="1600" dirty="0">
                  <a:cs typeface="+mn-ea"/>
                  <a:sym typeface="+mn-lt"/>
                </a:rPr>
                <a:t>8</a:t>
              </a:r>
              <a:r>
                <a:rPr lang="zh-CN" altLang="en-US" sz="1600" dirty="0">
                  <a:cs typeface="+mn-ea"/>
                  <a:sym typeface="+mn-lt"/>
                </a:rPr>
                <a:t>）夫妻双方有义务实行计划生育，父母有义务抚养教育未成年子女，成年子女有义务赡养扶助父母。</a:t>
              </a:r>
              <a:endParaRPr lang="zh-CN" altLang="en-US" sz="1600" dirty="0">
                <a:cs typeface="+mn-ea"/>
                <a:sym typeface="+mn-lt"/>
              </a:endParaRPr>
            </a:p>
          </p:txBody>
        </p:sp>
        <p:sp>
          <p:nvSpPr>
            <p:cNvPr id="11" name="矩形: 圆角 10"/>
            <p:cNvSpPr/>
            <p:nvPr/>
          </p:nvSpPr>
          <p:spPr>
            <a:xfrm>
              <a:off x="1530849" y="2836809"/>
              <a:ext cx="4407614" cy="329729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_2"/>
          <p:cNvSpPr/>
          <p:nvPr>
            <p:custDataLst>
              <p:tags r:id="rId1"/>
            </p:custDataLst>
          </p:nvPr>
        </p:nvSpPr>
        <p:spPr>
          <a:xfrm>
            <a:off x="1061724" y="1804542"/>
            <a:ext cx="664049" cy="664049"/>
          </a:xfrm>
          <a:custGeom>
            <a:avLst/>
            <a:gdLst>
              <a:gd name="connsiteX0" fmla="*/ 0 w 495300"/>
              <a:gd name="connsiteY0" fmla="*/ 0 h 495300"/>
              <a:gd name="connsiteX1" fmla="*/ 495300 w 495300"/>
              <a:gd name="connsiteY1" fmla="*/ 0 h 495300"/>
              <a:gd name="connsiteX2" fmla="*/ 495300 w 495300"/>
              <a:gd name="connsiteY2" fmla="*/ 85725 h 495300"/>
              <a:gd name="connsiteX3" fmla="*/ 85725 w 495300"/>
              <a:gd name="connsiteY3" fmla="*/ 85725 h 495300"/>
              <a:gd name="connsiteX4" fmla="*/ 85725 w 495300"/>
              <a:gd name="connsiteY4" fmla="*/ 495300 h 495300"/>
              <a:gd name="connsiteX5" fmla="*/ 0 w 49530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00" h="495300">
                <a:moveTo>
                  <a:pt x="0" y="0"/>
                </a:moveTo>
                <a:lnTo>
                  <a:pt x="495300" y="0"/>
                </a:lnTo>
                <a:lnTo>
                  <a:pt x="495300" y="85725"/>
                </a:lnTo>
                <a:lnTo>
                  <a:pt x="85725" y="85725"/>
                </a:lnTo>
                <a:lnTo>
                  <a:pt x="85725" y="495300"/>
                </a:lnTo>
                <a:lnTo>
                  <a:pt x="0" y="4953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3" name="矩形 2"/>
          <p:cNvSpPr/>
          <p:nvPr/>
        </p:nvSpPr>
        <p:spPr>
          <a:xfrm>
            <a:off x="1317327" y="2019475"/>
            <a:ext cx="6644860" cy="50424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dirty="0">
                <a:solidFill>
                  <a:srgbClr val="C00000"/>
                </a:solidFill>
                <a:cs typeface="+mn-ea"/>
                <a:sym typeface="+mn-lt"/>
              </a:rPr>
              <a:t>公民的基本权利</a:t>
            </a:r>
            <a:endParaRPr lang="zh-CN" altLang="en-US" sz="2400" b="1" dirty="0">
              <a:solidFill>
                <a:srgbClr val="C00000"/>
              </a:solidFill>
              <a:cs typeface="+mn-ea"/>
              <a:sym typeface="+mn-lt"/>
            </a:endParaRPr>
          </a:p>
        </p:txBody>
      </p:sp>
      <p:sp>
        <p:nvSpPr>
          <p:cNvPr id="8" name="矩形 7"/>
          <p:cNvSpPr/>
          <p:nvPr/>
        </p:nvSpPr>
        <p:spPr>
          <a:xfrm>
            <a:off x="1228426" y="2629075"/>
            <a:ext cx="7585373" cy="306045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dirty="0">
                <a:cs typeface="+mn-ea"/>
                <a:sym typeface="+mn-lt"/>
              </a:rPr>
              <a:t>（</a:t>
            </a:r>
            <a:r>
              <a:rPr lang="en-US" altLang="zh-CN" dirty="0">
                <a:cs typeface="+mn-ea"/>
                <a:sym typeface="+mn-lt"/>
              </a:rPr>
              <a:t>1</a:t>
            </a:r>
            <a:r>
              <a:rPr lang="zh-CN" altLang="en-US" dirty="0">
                <a:cs typeface="+mn-ea"/>
                <a:sym typeface="+mn-lt"/>
              </a:rPr>
              <a:t>）政治权利和自由：选举权和被选举权，言论、出版、集会、结社、游行、示威权</a:t>
            </a:r>
            <a:endParaRPr lang="zh-CN" altLang="en-US" dirty="0">
              <a:cs typeface="+mn-ea"/>
              <a:sym typeface="+mn-lt"/>
            </a:endParaRPr>
          </a:p>
          <a:p>
            <a:pPr>
              <a:lnSpc>
                <a:spcPct val="120000"/>
              </a:lnSpc>
            </a:pPr>
            <a:r>
              <a:rPr lang="zh-CN" altLang="en-US" dirty="0">
                <a:cs typeface="+mn-ea"/>
                <a:sym typeface="+mn-lt"/>
              </a:rPr>
              <a:t>（</a:t>
            </a:r>
            <a:r>
              <a:rPr lang="en-US" altLang="zh-CN" dirty="0">
                <a:cs typeface="+mn-ea"/>
                <a:sym typeface="+mn-lt"/>
              </a:rPr>
              <a:t>2</a:t>
            </a:r>
            <a:r>
              <a:rPr lang="zh-CN" altLang="en-US" dirty="0">
                <a:cs typeface="+mn-ea"/>
                <a:sym typeface="+mn-lt"/>
              </a:rPr>
              <a:t>）人身自由：人身自由权、住宅不受侵犯权、人格尊严权、通信自由和通信秘密权；</a:t>
            </a:r>
            <a:endParaRPr lang="zh-CN" altLang="en-US" dirty="0">
              <a:cs typeface="+mn-ea"/>
              <a:sym typeface="+mn-lt"/>
            </a:endParaRPr>
          </a:p>
          <a:p>
            <a:pPr>
              <a:lnSpc>
                <a:spcPct val="120000"/>
              </a:lnSpc>
            </a:pPr>
            <a:r>
              <a:rPr lang="zh-CN" altLang="en-US" dirty="0">
                <a:cs typeface="+mn-ea"/>
                <a:sym typeface="+mn-lt"/>
              </a:rPr>
              <a:t>（</a:t>
            </a:r>
            <a:r>
              <a:rPr lang="en-US" altLang="zh-CN" dirty="0">
                <a:cs typeface="+mn-ea"/>
                <a:sym typeface="+mn-lt"/>
              </a:rPr>
              <a:t>3</a:t>
            </a:r>
            <a:r>
              <a:rPr lang="zh-CN" altLang="en-US" dirty="0">
                <a:cs typeface="+mn-ea"/>
                <a:sym typeface="+mn-lt"/>
              </a:rPr>
              <a:t>）社会经济权利可分为：财产权、劳动权、劳动者休息权、退休人员生活保障权、获得物质帮助权、受教育权；</a:t>
            </a:r>
            <a:endParaRPr lang="zh-CN" altLang="en-US" dirty="0">
              <a:cs typeface="+mn-ea"/>
              <a:sym typeface="+mn-lt"/>
            </a:endParaRPr>
          </a:p>
          <a:p>
            <a:pPr>
              <a:lnSpc>
                <a:spcPct val="120000"/>
              </a:lnSpc>
            </a:pPr>
            <a:r>
              <a:rPr lang="zh-CN" altLang="en-US" dirty="0">
                <a:cs typeface="+mn-ea"/>
                <a:sym typeface="+mn-lt"/>
              </a:rPr>
              <a:t>（</a:t>
            </a:r>
            <a:r>
              <a:rPr lang="en-US" altLang="zh-CN" dirty="0">
                <a:cs typeface="+mn-ea"/>
                <a:sym typeface="+mn-lt"/>
              </a:rPr>
              <a:t>4</a:t>
            </a:r>
            <a:r>
              <a:rPr lang="zh-CN" altLang="en-US" dirty="0">
                <a:cs typeface="+mn-ea"/>
                <a:sym typeface="+mn-lt"/>
              </a:rPr>
              <a:t>）获得救济的权利：申诉、控告，取得国家赔偿权、取得国家补偿权；</a:t>
            </a:r>
            <a:endParaRPr lang="zh-CN" altLang="en-US" dirty="0">
              <a:cs typeface="+mn-ea"/>
              <a:sym typeface="+mn-lt"/>
            </a:endParaRPr>
          </a:p>
          <a:p>
            <a:pPr>
              <a:lnSpc>
                <a:spcPct val="120000"/>
              </a:lnSpc>
            </a:pPr>
            <a:r>
              <a:rPr lang="zh-CN" altLang="en-US" dirty="0">
                <a:cs typeface="+mn-ea"/>
                <a:sym typeface="+mn-lt"/>
              </a:rPr>
              <a:t>（</a:t>
            </a:r>
            <a:r>
              <a:rPr lang="en-US" altLang="zh-CN" dirty="0">
                <a:cs typeface="+mn-ea"/>
                <a:sym typeface="+mn-lt"/>
              </a:rPr>
              <a:t>5</a:t>
            </a:r>
            <a:r>
              <a:rPr lang="zh-CN" altLang="en-US" dirty="0">
                <a:cs typeface="+mn-ea"/>
                <a:sym typeface="+mn-lt"/>
              </a:rPr>
              <a:t>）社会生活权利：宗教信仰自由权利、教育科学文化权利和自由、妇女儿童权利等。</a:t>
            </a:r>
            <a:endParaRPr lang="zh-CN" altLang="en-US" dirty="0">
              <a:cs typeface="+mn-ea"/>
              <a:sym typeface="+mn-lt"/>
            </a:endParaRPr>
          </a:p>
        </p:txBody>
      </p:sp>
      <p:pic>
        <p:nvPicPr>
          <p:cNvPr id="9" name="图片 8"/>
          <p:cNvPicPr>
            <a:picLocks noChangeAspect="1"/>
          </p:cNvPicPr>
          <p:nvPr/>
        </p:nvPicPr>
        <p:blipFill rotWithShape="1">
          <a:blip r:embed="rId2" cstate="email"/>
          <a:srcRect/>
          <a:stretch>
            <a:fillRect/>
          </a:stretch>
        </p:blipFill>
        <p:spPr>
          <a:xfrm flipH="1">
            <a:off x="8763000" y="1638300"/>
            <a:ext cx="2425700" cy="5105400"/>
          </a:xfrm>
          <a:prstGeom prst="rect">
            <a:avLst/>
          </a:prstGeom>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custDataLst>
              <p:tags r:id="rId1"/>
            </p:custDataLst>
          </p:nvPr>
        </p:nvSpPr>
        <p:spPr>
          <a:xfrm>
            <a:off x="2744470" y="2190115"/>
            <a:ext cx="6702425" cy="1600835"/>
          </a:xfrm>
          <a:prstGeom prst="rect">
            <a:avLst/>
          </a:prstGeom>
          <a:ln>
            <a:noFill/>
          </a:ln>
        </p:spPr>
        <p:txBody>
          <a:bodyPr wrap="square">
            <a:no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8000" b="1" dirty="0">
                <a:solidFill>
                  <a:schemeClr val="bg1"/>
                </a:solidFill>
                <a:cs typeface="+mn-ea"/>
                <a:sym typeface="+mn-lt"/>
              </a:rPr>
              <a:t>谢</a:t>
            </a:r>
            <a:r>
              <a:rPr lang="en-US" altLang="zh-CN" sz="8000" b="1" dirty="0">
                <a:solidFill>
                  <a:schemeClr val="bg1"/>
                </a:solidFill>
                <a:cs typeface="+mn-ea"/>
                <a:sym typeface="+mn-lt"/>
              </a:rPr>
              <a:t> </a:t>
            </a:r>
            <a:r>
              <a:rPr lang="zh-CN" altLang="en-US" sz="8000" b="1" dirty="0">
                <a:solidFill>
                  <a:schemeClr val="bg1"/>
                </a:solidFill>
                <a:cs typeface="+mn-ea"/>
                <a:sym typeface="+mn-lt"/>
              </a:rPr>
              <a:t>谢</a:t>
            </a:r>
            <a:r>
              <a:rPr lang="en-US" altLang="zh-CN" sz="8000" b="1" dirty="0">
                <a:solidFill>
                  <a:schemeClr val="bg1"/>
                </a:solidFill>
                <a:cs typeface="+mn-ea"/>
                <a:sym typeface="+mn-lt"/>
              </a:rPr>
              <a:t> </a:t>
            </a:r>
            <a:r>
              <a:rPr lang="zh-CN" altLang="en-US" sz="8000" b="1" dirty="0">
                <a:solidFill>
                  <a:schemeClr val="bg1"/>
                </a:solidFill>
                <a:cs typeface="+mn-ea"/>
                <a:sym typeface="+mn-lt"/>
              </a:rPr>
              <a:t>观</a:t>
            </a:r>
            <a:r>
              <a:rPr lang="en-US" altLang="zh-CN" sz="8000" b="1" dirty="0">
                <a:solidFill>
                  <a:schemeClr val="bg1"/>
                </a:solidFill>
                <a:cs typeface="+mn-ea"/>
                <a:sym typeface="+mn-lt"/>
              </a:rPr>
              <a:t> </a:t>
            </a:r>
            <a:r>
              <a:rPr lang="zh-CN" altLang="en-US" sz="8000" b="1" dirty="0">
                <a:solidFill>
                  <a:schemeClr val="bg1"/>
                </a:solidFill>
                <a:cs typeface="+mn-ea"/>
                <a:sym typeface="+mn-lt"/>
              </a:rPr>
              <a:t>看</a:t>
            </a:r>
            <a:endParaRPr lang="zh-CN" altLang="en-US" sz="8000" b="1" dirty="0">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866775" y="619124"/>
            <a:ext cx="10458450" cy="5680075"/>
          </a:xfrm>
          <a:prstGeom prst="roundRect">
            <a:avLst>
              <a:gd name="adj" fmla="val 3614"/>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44"/>
          <p:cNvSpPr>
            <a:spLocks noChangeArrowheads="1"/>
          </p:cNvSpPr>
          <p:nvPr/>
        </p:nvSpPr>
        <p:spPr bwMode="auto">
          <a:xfrm>
            <a:off x="2373759" y="1653755"/>
            <a:ext cx="1452604" cy="2213395"/>
          </a:xfrm>
          <a:prstGeom prst="rect">
            <a:avLst/>
          </a:prstGeom>
          <a:noFill/>
          <a:ln w="9525" algn="ctr">
            <a:noFill/>
            <a:miter lim="800000"/>
          </a:ln>
        </p:spPr>
        <p:txBody>
          <a:bodyPr vert="eaVert" wrap="square" lIns="109678" tIns="54838" rIns="109678" bIns="54838">
            <a:spAutoFit/>
          </a:bodyPr>
          <a:lstStyle/>
          <a:p>
            <a:pPr eaLnBrk="0" hangingPunct="0"/>
            <a:r>
              <a:rPr lang="zh-CN" altLang="en-US" sz="8000" b="1" dirty="0">
                <a:solidFill>
                  <a:srgbClr val="C00000"/>
                </a:solidFill>
                <a:cs typeface="+mn-ea"/>
                <a:sym typeface="+mn-lt"/>
              </a:rPr>
              <a:t>目录</a:t>
            </a:r>
            <a:endParaRPr lang="en-US" altLang="zh-CN" sz="8000" b="1" dirty="0">
              <a:solidFill>
                <a:srgbClr val="C00000"/>
              </a:solidFill>
              <a:cs typeface="+mn-ea"/>
              <a:sym typeface="+mn-lt"/>
            </a:endParaRPr>
          </a:p>
        </p:txBody>
      </p:sp>
      <p:sp>
        <p:nvSpPr>
          <p:cNvPr id="14" name="Rectangle 44"/>
          <p:cNvSpPr>
            <a:spLocks noChangeArrowheads="1"/>
          </p:cNvSpPr>
          <p:nvPr/>
        </p:nvSpPr>
        <p:spPr bwMode="auto">
          <a:xfrm>
            <a:off x="3802633" y="3459146"/>
            <a:ext cx="652385" cy="1998680"/>
          </a:xfrm>
          <a:prstGeom prst="rect">
            <a:avLst/>
          </a:prstGeom>
          <a:noFill/>
          <a:ln w="9525" algn="ctr">
            <a:noFill/>
            <a:miter lim="800000"/>
          </a:ln>
        </p:spPr>
        <p:txBody>
          <a:bodyPr vert="eaVert" wrap="square" lIns="109678" tIns="54838" rIns="109678" bIns="54838">
            <a:spAutoFit/>
          </a:bodyPr>
          <a:lstStyle/>
          <a:p>
            <a:pPr algn="dist" eaLnBrk="0" hangingPunct="0"/>
            <a:r>
              <a:rPr lang="en-US" altLang="zh-CN" sz="2800" b="1" dirty="0">
                <a:solidFill>
                  <a:srgbClr val="C00000"/>
                </a:solidFill>
                <a:cs typeface="+mn-ea"/>
                <a:sym typeface="+mn-lt"/>
              </a:rPr>
              <a:t>DIRECTORY</a:t>
            </a:r>
            <a:endParaRPr lang="en-US" altLang="zh-CN" sz="2800" b="1" dirty="0">
              <a:solidFill>
                <a:srgbClr val="C00000"/>
              </a:solidFill>
              <a:cs typeface="+mn-ea"/>
              <a:sym typeface="+mn-lt"/>
            </a:endParaRPr>
          </a:p>
        </p:txBody>
      </p:sp>
      <p:sp>
        <p:nvSpPr>
          <p:cNvPr id="16" name="椭圆 15"/>
          <p:cNvSpPr/>
          <p:nvPr/>
        </p:nvSpPr>
        <p:spPr>
          <a:xfrm rot="5400000">
            <a:off x="3964270" y="3000411"/>
            <a:ext cx="329110" cy="3196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9" name="图片 18"/>
          <p:cNvPicPr>
            <a:picLocks noChangeAspect="1"/>
          </p:cNvPicPr>
          <p:nvPr/>
        </p:nvPicPr>
        <p:blipFill rotWithShape="1">
          <a:blip r:embed="rId1" cstate="email"/>
          <a:srcRect/>
          <a:stretch>
            <a:fillRect/>
          </a:stretch>
        </p:blipFill>
        <p:spPr>
          <a:xfrm>
            <a:off x="0" y="0"/>
            <a:ext cx="5074523" cy="1390650"/>
          </a:xfrm>
          <a:prstGeom prst="rect">
            <a:avLst/>
          </a:prstGeom>
        </p:spPr>
      </p:pic>
      <p:pic>
        <p:nvPicPr>
          <p:cNvPr id="22" name="图片 21"/>
          <p:cNvPicPr>
            <a:picLocks noChangeAspect="1"/>
          </p:cNvPicPr>
          <p:nvPr/>
        </p:nvPicPr>
        <p:blipFill rotWithShape="1">
          <a:blip r:embed="rId2" cstate="email"/>
          <a:srcRect/>
          <a:stretch>
            <a:fillRect/>
          </a:stretch>
        </p:blipFill>
        <p:spPr>
          <a:xfrm>
            <a:off x="0" y="5800725"/>
            <a:ext cx="12192000" cy="1057275"/>
          </a:xfrm>
          <a:prstGeom prst="rect">
            <a:avLst/>
          </a:prstGeom>
        </p:spPr>
      </p:pic>
      <p:pic>
        <p:nvPicPr>
          <p:cNvPr id="29" name="图片 28"/>
          <p:cNvPicPr>
            <a:picLocks noChangeAspect="1"/>
          </p:cNvPicPr>
          <p:nvPr/>
        </p:nvPicPr>
        <p:blipFill>
          <a:blip r:embed="rId3" cstate="email"/>
          <a:stretch>
            <a:fillRect/>
          </a:stretch>
        </p:blipFill>
        <p:spPr>
          <a:xfrm>
            <a:off x="2248050" y="3914925"/>
            <a:ext cx="1638150" cy="1638150"/>
          </a:xfrm>
          <a:prstGeom prst="rect">
            <a:avLst/>
          </a:prstGeom>
        </p:spPr>
      </p:pic>
      <p:grpSp>
        <p:nvGrpSpPr>
          <p:cNvPr id="34" name="组合 33"/>
          <p:cNvGrpSpPr/>
          <p:nvPr/>
        </p:nvGrpSpPr>
        <p:grpSpPr>
          <a:xfrm>
            <a:off x="5347662" y="2044490"/>
            <a:ext cx="5723562" cy="3270460"/>
            <a:chOff x="5347662" y="2044490"/>
            <a:chExt cx="5723562" cy="3270460"/>
          </a:xfrm>
        </p:grpSpPr>
        <p:sp>
          <p:nvSpPr>
            <p:cNvPr id="5" name="椭圆 4"/>
            <p:cNvSpPr/>
            <p:nvPr/>
          </p:nvSpPr>
          <p:spPr>
            <a:xfrm>
              <a:off x="5347662" y="2044490"/>
              <a:ext cx="776913" cy="776913"/>
            </a:xfrm>
            <a:prstGeom prst="ellipse">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cs typeface="+mn-ea"/>
                  <a:sym typeface="+mn-lt"/>
                </a:rPr>
                <a:t>1</a:t>
              </a:r>
              <a:endParaRPr lang="zh-CN" altLang="en-US" sz="3200" b="1" dirty="0">
                <a:solidFill>
                  <a:schemeClr val="bg1"/>
                </a:solidFill>
                <a:cs typeface="+mn-ea"/>
                <a:sym typeface="+mn-lt"/>
              </a:endParaRPr>
            </a:p>
          </p:txBody>
        </p:sp>
        <p:sp>
          <p:nvSpPr>
            <p:cNvPr id="6" name="椭圆 5"/>
            <p:cNvSpPr/>
            <p:nvPr/>
          </p:nvSpPr>
          <p:spPr>
            <a:xfrm>
              <a:off x="5347662" y="3172615"/>
              <a:ext cx="776913" cy="776913"/>
            </a:xfrm>
            <a:prstGeom prst="ellipse">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cs typeface="+mn-ea"/>
                  <a:sym typeface="+mn-lt"/>
                </a:rPr>
                <a:t>2</a:t>
              </a:r>
              <a:endParaRPr lang="zh-CN" altLang="en-US" sz="3200" b="1" dirty="0">
                <a:solidFill>
                  <a:schemeClr val="bg1"/>
                </a:solidFill>
                <a:cs typeface="+mn-ea"/>
                <a:sym typeface="+mn-lt"/>
              </a:endParaRPr>
            </a:p>
          </p:txBody>
        </p:sp>
        <p:sp>
          <p:nvSpPr>
            <p:cNvPr id="7" name="椭圆 6"/>
            <p:cNvSpPr/>
            <p:nvPr/>
          </p:nvSpPr>
          <p:spPr>
            <a:xfrm>
              <a:off x="5347662" y="4300740"/>
              <a:ext cx="776913" cy="776913"/>
            </a:xfrm>
            <a:prstGeom prst="ellipse">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cs typeface="+mn-ea"/>
                  <a:sym typeface="+mn-lt"/>
                </a:rPr>
                <a:t>3</a:t>
              </a:r>
              <a:endParaRPr lang="zh-CN" altLang="en-US" sz="3200" b="1" dirty="0">
                <a:solidFill>
                  <a:schemeClr val="bg1"/>
                </a:solidFill>
                <a:cs typeface="+mn-ea"/>
                <a:sym typeface="+mn-lt"/>
              </a:endParaRPr>
            </a:p>
          </p:txBody>
        </p:sp>
        <p:sp>
          <p:nvSpPr>
            <p:cNvPr id="9" name="Rectangle 33"/>
            <p:cNvSpPr>
              <a:spLocks noChangeArrowheads="1"/>
            </p:cNvSpPr>
            <p:nvPr/>
          </p:nvSpPr>
          <p:spPr bwMode="auto">
            <a:xfrm>
              <a:off x="6313767" y="4462836"/>
              <a:ext cx="3960809" cy="603190"/>
            </a:xfrm>
            <a:prstGeom prst="rect">
              <a:avLst/>
            </a:prstGeom>
            <a:noFill/>
            <a:ln w="9525" algn="ctr">
              <a:noFill/>
              <a:miter lim="800000"/>
            </a:ln>
          </p:spPr>
          <p:txBody>
            <a:bodyPr wrap="square" lIns="109678" tIns="54838" rIns="109678" bIns="54838">
              <a:spAutoFit/>
            </a:bodyPr>
            <a:lstStyle/>
            <a:p>
              <a:pPr eaLnBrk="0" hangingPunct="0"/>
              <a:r>
                <a:rPr lang="zh-CN" altLang="en-US" sz="3200" dirty="0">
                  <a:solidFill>
                    <a:schemeClr val="tx1">
                      <a:lumMod val="75000"/>
                      <a:lumOff val="25000"/>
                    </a:schemeClr>
                  </a:solidFill>
                  <a:cs typeface="+mn-ea"/>
                  <a:sym typeface="+mn-lt"/>
                </a:rPr>
                <a:t>尊重遵守宪法</a:t>
              </a:r>
              <a:endParaRPr lang="zh-CN" altLang="en-US" sz="3200" dirty="0">
                <a:solidFill>
                  <a:schemeClr val="tx1">
                    <a:lumMod val="75000"/>
                    <a:lumOff val="25000"/>
                  </a:schemeClr>
                </a:solidFill>
                <a:cs typeface="+mn-ea"/>
                <a:sym typeface="+mn-lt"/>
              </a:endParaRPr>
            </a:p>
          </p:txBody>
        </p:sp>
        <p:sp>
          <p:nvSpPr>
            <p:cNvPr id="11" name="Rectangle 44"/>
            <p:cNvSpPr>
              <a:spLocks noChangeArrowheads="1"/>
            </p:cNvSpPr>
            <p:nvPr/>
          </p:nvSpPr>
          <p:spPr bwMode="auto">
            <a:xfrm>
              <a:off x="6313767" y="2158580"/>
              <a:ext cx="4757457" cy="603190"/>
            </a:xfrm>
            <a:prstGeom prst="rect">
              <a:avLst/>
            </a:prstGeom>
            <a:noFill/>
            <a:ln w="9525" algn="ctr">
              <a:noFill/>
              <a:miter lim="800000"/>
            </a:ln>
          </p:spPr>
          <p:txBody>
            <a:bodyPr wrap="square" lIns="109678" tIns="54838" rIns="109678" bIns="54838">
              <a:spAutoFit/>
            </a:bodyPr>
            <a:lstStyle/>
            <a:p>
              <a:pPr eaLnBrk="0" hangingPunct="0"/>
              <a:r>
                <a:rPr lang="zh-CN" altLang="en-US" sz="3200" dirty="0">
                  <a:solidFill>
                    <a:schemeClr val="tx1">
                      <a:lumMod val="75000"/>
                      <a:lumOff val="25000"/>
                    </a:schemeClr>
                  </a:solidFill>
                  <a:cs typeface="+mn-ea"/>
                  <a:sym typeface="+mn-lt"/>
                </a:rPr>
                <a:t>宪法概述</a:t>
              </a:r>
              <a:endParaRPr lang="zh-CN" altLang="en-US" sz="3200" dirty="0">
                <a:solidFill>
                  <a:schemeClr val="tx1">
                    <a:lumMod val="75000"/>
                    <a:lumOff val="25000"/>
                  </a:schemeClr>
                </a:solidFill>
                <a:cs typeface="+mn-ea"/>
                <a:sym typeface="+mn-lt"/>
              </a:endParaRPr>
            </a:p>
          </p:txBody>
        </p:sp>
        <p:sp>
          <p:nvSpPr>
            <p:cNvPr id="12" name="Rectangle 55"/>
            <p:cNvSpPr>
              <a:spLocks noChangeArrowheads="1"/>
            </p:cNvSpPr>
            <p:nvPr/>
          </p:nvSpPr>
          <p:spPr bwMode="auto">
            <a:xfrm>
              <a:off x="6313767" y="3310708"/>
              <a:ext cx="3960809" cy="603190"/>
            </a:xfrm>
            <a:prstGeom prst="rect">
              <a:avLst/>
            </a:prstGeom>
            <a:noFill/>
            <a:ln w="9525" algn="ctr">
              <a:noFill/>
              <a:miter lim="800000"/>
            </a:ln>
          </p:spPr>
          <p:txBody>
            <a:bodyPr wrap="square" lIns="109678" tIns="54838" rIns="109678" bIns="54838">
              <a:spAutoFit/>
            </a:bodyPr>
            <a:lstStyle/>
            <a:p>
              <a:pPr eaLnBrk="0" hangingPunct="0"/>
              <a:r>
                <a:rPr lang="zh-CN" altLang="en-US" sz="3200" dirty="0">
                  <a:solidFill>
                    <a:schemeClr val="tx1">
                      <a:lumMod val="75000"/>
                      <a:lumOff val="25000"/>
                    </a:schemeClr>
                  </a:solidFill>
                  <a:cs typeface="+mn-ea"/>
                  <a:sym typeface="+mn-lt"/>
                </a:rPr>
                <a:t>我国宪法的发展历程</a:t>
              </a:r>
              <a:endParaRPr lang="zh-CN" altLang="en-US" sz="3200" dirty="0">
                <a:solidFill>
                  <a:schemeClr val="tx1">
                    <a:lumMod val="75000"/>
                    <a:lumOff val="25000"/>
                  </a:schemeClr>
                </a:solidFill>
                <a:cs typeface="+mn-ea"/>
                <a:sym typeface="+mn-lt"/>
              </a:endParaRPr>
            </a:p>
          </p:txBody>
        </p:sp>
        <p:cxnSp>
          <p:nvCxnSpPr>
            <p:cNvPr id="31" name="直接连接符 30"/>
            <p:cNvCxnSpPr/>
            <p:nvPr/>
          </p:nvCxnSpPr>
          <p:spPr>
            <a:xfrm>
              <a:off x="5467350" y="2905125"/>
              <a:ext cx="451485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467350" y="4152900"/>
              <a:ext cx="451485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467350" y="5314950"/>
              <a:ext cx="451485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100" advTm="3000">
        <p:cut/>
      </p:transition>
    </mc:Choice>
    <mc:Fallback>
      <p:transition advTm="3000">
        <p:cu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childTnLst>
                              </p:cTn>
                            </p:par>
                            <p:par>
                              <p:cTn id="20" fill="hold">
                                <p:stCondLst>
                                  <p:cond delay="2000"/>
                                </p:stCondLst>
                                <p:childTnLst>
                                  <p:par>
                                    <p:cTn id="21" presetID="2" presetClass="entr" presetSubtype="2" fill="hold" grpId="0" nodeType="afterEffect" p14:presetBounceEnd="52000">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14:bounceEnd="52000">
                                          <p:cBhvr additive="base">
                                            <p:cTn id="23" dur="500" fill="hold"/>
                                            <p:tgtEl>
                                              <p:spTgt spid="13"/>
                                            </p:tgtEl>
                                            <p:attrNameLst>
                                              <p:attrName>ppt_x</p:attrName>
                                            </p:attrNameLst>
                                          </p:cBhvr>
                                          <p:tavLst>
                                            <p:tav tm="0">
                                              <p:val>
                                                <p:strVal val="1+#ppt_w/2"/>
                                              </p:val>
                                            </p:tav>
                                            <p:tav tm="100000">
                                              <p:val>
                                                <p:strVal val="#ppt_x"/>
                                              </p:val>
                                            </p:tav>
                                          </p:tavLst>
                                        </p:anim>
                                        <p:anim calcmode="lin" valueType="num" p14:bounceEnd="52000">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3000"/>
                                </p:stCondLst>
                                <p:childTnLst>
                                  <p:par>
                                    <p:cTn id="32" presetID="2" presetClass="entr" presetSubtype="2" fill="hold" grpId="0" nodeType="afterEffect" p14:presetBounceEnd="52000">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14:bounceEnd="52000">
                                          <p:cBhvr additive="base">
                                            <p:cTn id="34" dur="500" fill="hold"/>
                                            <p:tgtEl>
                                              <p:spTgt spid="14"/>
                                            </p:tgtEl>
                                            <p:attrNameLst>
                                              <p:attrName>ppt_x</p:attrName>
                                            </p:attrNameLst>
                                          </p:cBhvr>
                                          <p:tavLst>
                                            <p:tav tm="0">
                                              <p:val>
                                                <p:strVal val="1+#ppt_w/2"/>
                                              </p:val>
                                            </p:tav>
                                            <p:tav tm="100000">
                                              <p:val>
                                                <p:strVal val="#ppt_x"/>
                                              </p:val>
                                            </p:tav>
                                          </p:tavLst>
                                        </p:anim>
                                        <p:anim calcmode="lin" valueType="num" p14:bounceEnd="52000">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42" presetClass="entr" presetSubtype="0"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up)">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4" grpId="0"/>
          <p:bldP spid="1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childTnLst>
                              </p:cTn>
                            </p:par>
                            <p:par>
                              <p:cTn id="20" fill="hold">
                                <p:stCondLst>
                                  <p:cond delay="2000"/>
                                </p:stCondLst>
                                <p:childTnLst>
                                  <p:par>
                                    <p:cTn id="21" presetID="2" presetClass="entr" presetSubtype="2"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3000"/>
                                </p:stCondLst>
                                <p:childTnLst>
                                  <p:par>
                                    <p:cTn id="32" presetID="2" presetClass="entr" presetSubtype="2"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1+#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42" presetClass="entr" presetSubtype="0"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up)">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4" grpId="0"/>
          <p:bldP spid="16"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4815881"/>
            <a:ext cx="12192000" cy="1419819"/>
            <a:chOff x="0" y="5343525"/>
            <a:chExt cx="12192000" cy="1419819"/>
          </a:xfrm>
        </p:grpSpPr>
        <p:pic>
          <p:nvPicPr>
            <p:cNvPr id="5" name="图片 4"/>
            <p:cNvPicPr>
              <a:picLocks noChangeAspect="1"/>
            </p:cNvPicPr>
            <p:nvPr/>
          </p:nvPicPr>
          <p:blipFill>
            <a:blip r:embed="rId1" cstate="email">
              <a:duotone>
                <a:schemeClr val="accent4">
                  <a:shade val="45000"/>
                  <a:satMod val="135000"/>
                </a:schemeClr>
                <a:prstClr val="white"/>
              </a:duotone>
            </a:blip>
            <a:stretch>
              <a:fillRect/>
            </a:stretch>
          </p:blipFill>
          <p:spPr>
            <a:xfrm>
              <a:off x="3503852" y="5504855"/>
              <a:ext cx="4706698" cy="1258489"/>
            </a:xfrm>
            <a:prstGeom prst="rect">
              <a:avLst/>
            </a:prstGeom>
          </p:spPr>
        </p:pic>
        <p:pic>
          <p:nvPicPr>
            <p:cNvPr id="6" name="图片 5"/>
            <p:cNvPicPr>
              <a:picLocks noChangeAspect="1"/>
            </p:cNvPicPr>
            <p:nvPr/>
          </p:nvPicPr>
          <p:blipFill>
            <a:blip r:embed="rId2" cstate="email">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0" y="5343525"/>
              <a:ext cx="4706698" cy="1258489"/>
            </a:xfrm>
            <a:prstGeom prst="rect">
              <a:avLst/>
            </a:prstGeom>
          </p:spPr>
        </p:pic>
        <p:pic>
          <p:nvPicPr>
            <p:cNvPr id="7" name="图片 6"/>
            <p:cNvPicPr>
              <a:picLocks noChangeAspect="1"/>
            </p:cNvPicPr>
            <p:nvPr/>
          </p:nvPicPr>
          <p:blipFill>
            <a:blip r:embed="rId1" cstate="email">
              <a:duotone>
                <a:schemeClr val="accent4">
                  <a:shade val="45000"/>
                  <a:satMod val="135000"/>
                </a:schemeClr>
                <a:prstClr val="white"/>
              </a:duotone>
            </a:blip>
            <a:stretch>
              <a:fillRect/>
            </a:stretch>
          </p:blipFill>
          <p:spPr>
            <a:xfrm>
              <a:off x="7485302" y="5429250"/>
              <a:ext cx="4706698" cy="1258489"/>
            </a:xfrm>
            <a:prstGeom prst="rect">
              <a:avLst/>
            </a:prstGeom>
          </p:spPr>
        </p:pic>
      </p:grpSp>
      <p:pic>
        <p:nvPicPr>
          <p:cNvPr id="8" name="图片 7"/>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contrast="20000"/>
                    </a14:imgEffect>
                  </a14:imgLayer>
                </a14:imgProps>
              </a:ext>
            </a:extLst>
          </a:blip>
          <a:srcRect/>
          <a:stretch>
            <a:fillRect/>
          </a:stretch>
        </p:blipFill>
        <p:spPr>
          <a:xfrm>
            <a:off x="0" y="4610100"/>
            <a:ext cx="12192000" cy="2247900"/>
          </a:xfrm>
          <a:prstGeom prst="rect">
            <a:avLst/>
          </a:prstGeom>
        </p:spPr>
      </p:pic>
      <p:pic>
        <p:nvPicPr>
          <p:cNvPr id="10" name="图片 9"/>
          <p:cNvPicPr>
            <a:picLocks noChangeAspect="1"/>
          </p:cNvPicPr>
          <p:nvPr/>
        </p:nvPicPr>
        <p:blipFill>
          <a:blip r:embed="rId6" cstate="email"/>
          <a:stretch>
            <a:fillRect/>
          </a:stretch>
        </p:blipFill>
        <p:spPr>
          <a:xfrm>
            <a:off x="7215614" y="1435100"/>
            <a:ext cx="3987096" cy="3914775"/>
          </a:xfrm>
          <a:prstGeom prst="rect">
            <a:avLst/>
          </a:prstGeom>
        </p:spPr>
      </p:pic>
      <p:sp>
        <p:nvSpPr>
          <p:cNvPr id="13" name="文本框 12"/>
          <p:cNvSpPr txBox="1"/>
          <p:nvPr/>
        </p:nvSpPr>
        <p:spPr>
          <a:xfrm>
            <a:off x="495300" y="2580323"/>
            <a:ext cx="7673420" cy="1446550"/>
          </a:xfrm>
          <a:prstGeom prst="rect">
            <a:avLst/>
          </a:prstGeom>
          <a:noFill/>
        </p:spPr>
        <p:txBody>
          <a:bodyPr wrap="square">
            <a:spAutoFit/>
          </a:bodyPr>
          <a:lstStyle/>
          <a:p>
            <a:pPr algn="ctr"/>
            <a:r>
              <a:rPr kumimoji="1" lang="zh-CN" altLang="en-US" sz="8800" spc="600" dirty="0">
                <a:solidFill>
                  <a:srgbClr val="FFF18E"/>
                </a:solidFill>
                <a:latin typeface="汉仪菱心体简" panose="02010400000101010101" pitchFamily="2" charset="-122"/>
                <a:ea typeface="汉仪菱心体简" panose="02010400000101010101" pitchFamily="2" charset="-122"/>
                <a:cs typeface="+mn-ea"/>
                <a:sym typeface="+mn-lt"/>
              </a:rPr>
              <a:t>宪法概述</a:t>
            </a:r>
            <a:endParaRPr kumimoji="1" lang="zh-CN" altLang="en-US" sz="8800" spc="600" dirty="0">
              <a:solidFill>
                <a:srgbClr val="FFF18E"/>
              </a:solidFill>
              <a:latin typeface="汉仪菱心体简" panose="02010400000101010101" pitchFamily="2" charset="-122"/>
              <a:ea typeface="汉仪菱心体简" panose="02010400000101010101" pitchFamily="2" charset="-122"/>
              <a:cs typeface="+mn-ea"/>
              <a:sym typeface="+mn-lt"/>
            </a:endParaRPr>
          </a:p>
        </p:txBody>
      </p:sp>
      <p:sp>
        <p:nvSpPr>
          <p:cNvPr id="14" name="文本框 13"/>
          <p:cNvSpPr txBox="1"/>
          <p:nvPr/>
        </p:nvSpPr>
        <p:spPr>
          <a:xfrm>
            <a:off x="2563047" y="1492250"/>
            <a:ext cx="3537926" cy="923330"/>
          </a:xfrm>
          <a:prstGeom prst="rect">
            <a:avLst/>
          </a:prstGeom>
          <a:noFill/>
        </p:spPr>
        <p:txBody>
          <a:bodyPr wrap="square" rtlCol="0">
            <a:spAutoFit/>
          </a:bodyPr>
          <a:lstStyle/>
          <a:p>
            <a:pPr algn="ctr"/>
            <a:r>
              <a:rPr lang="zh-CN" altLang="en-US" sz="5400" dirty="0">
                <a:solidFill>
                  <a:srgbClr val="FFF18E"/>
                </a:solidFill>
                <a:latin typeface="汉仪菱心体简" panose="02010400000101010101" pitchFamily="2" charset="-122"/>
                <a:ea typeface="汉仪菱心体简" panose="02010400000101010101" pitchFamily="2" charset="-122"/>
                <a:cs typeface="+mn-ea"/>
                <a:sym typeface="+mn-lt"/>
              </a:rPr>
              <a:t>第一章</a:t>
            </a:r>
            <a:endParaRPr lang="zh-CN" altLang="en-US" sz="5400" dirty="0">
              <a:solidFill>
                <a:srgbClr val="FFF18E"/>
              </a:solidFill>
              <a:latin typeface="汉仪菱心体简" panose="02010400000101010101" pitchFamily="2" charset="-122"/>
              <a:ea typeface="汉仪菱心体简" panose="02010400000101010101" pitchFamily="2" charset="-122"/>
              <a:cs typeface="+mn-ea"/>
              <a:sym typeface="+mn-lt"/>
            </a:endParaRPr>
          </a:p>
        </p:txBody>
      </p:sp>
      <p:sp>
        <p:nvSpPr>
          <p:cNvPr id="15" name="文本框 14"/>
          <p:cNvSpPr txBox="1"/>
          <p:nvPr/>
        </p:nvSpPr>
        <p:spPr>
          <a:xfrm>
            <a:off x="1530551" y="3986413"/>
            <a:ext cx="5602918" cy="687239"/>
          </a:xfrm>
          <a:prstGeom prst="rect">
            <a:avLst/>
          </a:prstGeom>
          <a:noFill/>
        </p:spPr>
        <p:txBody>
          <a:bodyPr wrap="square">
            <a:spAutoFit/>
          </a:bodyPr>
          <a:lstStyle/>
          <a:p>
            <a:pPr algn="ctr">
              <a:lnSpc>
                <a:spcPct val="110000"/>
              </a:lnSpc>
            </a:pPr>
            <a:r>
              <a:rPr lang="en-GB" altLang="zh-CN" sz="1800" dirty="0">
                <a:solidFill>
                  <a:srgbClr val="FFF18E"/>
                </a:solidFill>
                <a:cs typeface="+mn-ea"/>
                <a:sym typeface="+mn-lt"/>
              </a:rPr>
              <a:t>enter the relevant content you need here. thank you for downloading our ppt template file.</a:t>
            </a:r>
            <a:endParaRPr lang="en-GB" altLang="zh-CN" sz="1800" dirty="0">
              <a:solidFill>
                <a:srgbClr val="FFF18E"/>
              </a:solidFill>
              <a:cs typeface="+mn-ea"/>
              <a:sym typeface="+mn-lt"/>
            </a:endParaRPr>
          </a:p>
        </p:txBody>
      </p:sp>
      <p:pic>
        <p:nvPicPr>
          <p:cNvPr id="17" name="图片 16"/>
          <p:cNvPicPr>
            <a:picLocks noChangeAspect="1"/>
          </p:cNvPicPr>
          <p:nvPr/>
        </p:nvPicPr>
        <p:blipFill>
          <a:blip r:embed="rId7" cstate="email"/>
          <a:stretch>
            <a:fillRect/>
          </a:stretch>
        </p:blipFill>
        <p:spPr>
          <a:xfrm flipH="1">
            <a:off x="769723" y="781049"/>
            <a:ext cx="1773452" cy="1014707"/>
          </a:xfrm>
          <a:prstGeom prst="rect">
            <a:avLst/>
          </a:prstGeom>
        </p:spPr>
      </p:pic>
      <p:pic>
        <p:nvPicPr>
          <p:cNvPr id="21" name="图片 20"/>
          <p:cNvPicPr>
            <a:picLocks noChangeAspect="1"/>
          </p:cNvPicPr>
          <p:nvPr/>
        </p:nvPicPr>
        <p:blipFill>
          <a:blip r:embed="rId8" cstate="email"/>
          <a:stretch>
            <a:fillRect/>
          </a:stretch>
        </p:blipFill>
        <p:spPr>
          <a:xfrm rot="12915819">
            <a:off x="514404" y="5172074"/>
            <a:ext cx="2503145" cy="1543050"/>
          </a:xfrm>
          <a:prstGeom prst="rect">
            <a:avLst/>
          </a:prstGeom>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6" presetClass="entr" presetSubtype="2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par>
                          <p:cTn id="41" fill="hold">
                            <p:stCondLst>
                              <p:cond delay="5500"/>
                            </p:stCondLst>
                            <p:childTnLst>
                              <p:par>
                                <p:cTn id="42" presetID="42"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943083" y="1325367"/>
            <a:ext cx="3739793" cy="4551601"/>
            <a:chOff x="943083" y="1325367"/>
            <a:chExt cx="3739793" cy="4551601"/>
          </a:xfrm>
        </p:grpSpPr>
        <p:pic>
          <p:nvPicPr>
            <p:cNvPr id="5" name="图片 4"/>
            <p:cNvPicPr>
              <a:picLocks noChangeAspect="1"/>
            </p:cNvPicPr>
            <p:nvPr/>
          </p:nvPicPr>
          <p:blipFill>
            <a:blip r:embed="rId1" cstate="email"/>
            <a:stretch>
              <a:fillRect/>
            </a:stretch>
          </p:blipFill>
          <p:spPr>
            <a:xfrm>
              <a:off x="943083" y="1325367"/>
              <a:ext cx="3739793" cy="3739793"/>
            </a:xfrm>
            <a:prstGeom prst="rect">
              <a:avLst/>
            </a:prstGeom>
          </p:spPr>
        </p:pic>
        <p:sp>
          <p:nvSpPr>
            <p:cNvPr id="7" name="矩形 6"/>
            <p:cNvSpPr/>
            <p:nvPr/>
          </p:nvSpPr>
          <p:spPr>
            <a:xfrm>
              <a:off x="1368983" y="4810907"/>
              <a:ext cx="3175669" cy="106606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dirty="0">
                  <a:cs typeface="+mn-ea"/>
                  <a:sym typeface="+mn-lt"/>
                </a:rPr>
                <a:t>宪法是国家的根本大法，是母法，是治国理政的总章程，是人民权利的保障书。</a:t>
              </a:r>
              <a:endParaRPr lang="zh-CN" altLang="en-US" dirty="0">
                <a:cs typeface="+mn-ea"/>
                <a:sym typeface="+mn-lt"/>
              </a:endParaRPr>
            </a:p>
          </p:txBody>
        </p:sp>
      </p:grpSp>
      <p:grpSp>
        <p:nvGrpSpPr>
          <p:cNvPr id="9" name="组合 8"/>
          <p:cNvGrpSpPr/>
          <p:nvPr/>
        </p:nvGrpSpPr>
        <p:grpSpPr>
          <a:xfrm>
            <a:off x="5177222" y="1631238"/>
            <a:ext cx="5323966" cy="896569"/>
            <a:chOff x="7483989" y="3266242"/>
            <a:chExt cx="4913937" cy="896569"/>
          </a:xfrm>
        </p:grpSpPr>
        <p:sp>
          <p:nvSpPr>
            <p:cNvPr id="10" name="矩形 9"/>
            <p:cNvSpPr/>
            <p:nvPr/>
          </p:nvSpPr>
          <p:spPr>
            <a:xfrm>
              <a:off x="7483989" y="3761547"/>
              <a:ext cx="4913937" cy="40126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dirty="0">
                  <a:cs typeface="+mn-ea"/>
                  <a:sym typeface="+mn-lt"/>
                </a:rPr>
                <a:t>宪法规定了国家生活中的根本问题。</a:t>
              </a:r>
              <a:endParaRPr lang="zh-CN" altLang="en-US" dirty="0">
                <a:cs typeface="+mn-ea"/>
                <a:sym typeface="+mn-lt"/>
              </a:endParaRPr>
            </a:p>
          </p:txBody>
        </p:sp>
        <p:sp>
          <p:nvSpPr>
            <p:cNvPr id="11" name="矩形 10"/>
            <p:cNvSpPr/>
            <p:nvPr/>
          </p:nvSpPr>
          <p:spPr>
            <a:xfrm>
              <a:off x="7483989" y="3266242"/>
              <a:ext cx="2050552" cy="4356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2000" b="1" dirty="0">
                  <a:solidFill>
                    <a:srgbClr val="C00000"/>
                  </a:solidFill>
                  <a:cs typeface="+mn-ea"/>
                  <a:sym typeface="+mn-lt"/>
                </a:rPr>
                <a:t>1</a:t>
              </a:r>
              <a:r>
                <a:rPr lang="zh-CN" altLang="en-US" sz="2000" b="1" dirty="0">
                  <a:solidFill>
                    <a:srgbClr val="C00000"/>
                  </a:solidFill>
                  <a:cs typeface="+mn-ea"/>
                  <a:sym typeface="+mn-lt"/>
                </a:rPr>
                <a:t>、从内容上看</a:t>
              </a:r>
              <a:endParaRPr lang="zh-CN" altLang="en-US" sz="2000" b="1" dirty="0">
                <a:solidFill>
                  <a:srgbClr val="C00000"/>
                </a:solidFill>
                <a:cs typeface="+mn-ea"/>
                <a:sym typeface="+mn-lt"/>
              </a:endParaRPr>
            </a:p>
          </p:txBody>
        </p:sp>
      </p:grpSp>
      <p:grpSp>
        <p:nvGrpSpPr>
          <p:cNvPr id="12" name="组合 11"/>
          <p:cNvGrpSpPr/>
          <p:nvPr/>
        </p:nvGrpSpPr>
        <p:grpSpPr>
          <a:xfrm>
            <a:off x="5177222" y="2740847"/>
            <a:ext cx="5323966" cy="1228967"/>
            <a:chOff x="7483989" y="3266242"/>
            <a:chExt cx="4913937" cy="1228967"/>
          </a:xfrm>
        </p:grpSpPr>
        <p:sp>
          <p:nvSpPr>
            <p:cNvPr id="13" name="矩形 12"/>
            <p:cNvSpPr/>
            <p:nvPr/>
          </p:nvSpPr>
          <p:spPr>
            <a:xfrm>
              <a:off x="7483989" y="3761547"/>
              <a:ext cx="4913937" cy="73366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dirty="0">
                  <a:cs typeface="+mn-ea"/>
                  <a:sym typeface="+mn-lt"/>
                </a:rPr>
                <a:t>宪法是国家的根本大法，是母法，是治国理政的总章程，是人民权利的保障书。</a:t>
              </a:r>
              <a:endParaRPr lang="zh-CN" altLang="en-US" dirty="0">
                <a:cs typeface="+mn-ea"/>
                <a:sym typeface="+mn-lt"/>
              </a:endParaRPr>
            </a:p>
          </p:txBody>
        </p:sp>
        <p:sp>
          <p:nvSpPr>
            <p:cNvPr id="14" name="矩形 13"/>
            <p:cNvSpPr/>
            <p:nvPr/>
          </p:nvSpPr>
          <p:spPr>
            <a:xfrm>
              <a:off x="7483989" y="3266242"/>
              <a:ext cx="2050552" cy="4356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2000" b="1" dirty="0">
                  <a:solidFill>
                    <a:srgbClr val="C00000"/>
                  </a:solidFill>
                  <a:cs typeface="+mn-ea"/>
                  <a:sym typeface="+mn-lt"/>
                </a:rPr>
                <a:t>2</a:t>
              </a:r>
              <a:r>
                <a:rPr lang="zh-CN" altLang="en-US" sz="2000" b="1" dirty="0">
                  <a:solidFill>
                    <a:srgbClr val="C00000"/>
                  </a:solidFill>
                  <a:cs typeface="+mn-ea"/>
                  <a:sym typeface="+mn-lt"/>
                </a:rPr>
                <a:t>、从效力上看</a:t>
              </a:r>
              <a:endParaRPr lang="zh-CN" altLang="en-US" sz="2000" b="1" dirty="0">
                <a:solidFill>
                  <a:srgbClr val="C00000"/>
                </a:solidFill>
                <a:cs typeface="+mn-ea"/>
                <a:sym typeface="+mn-lt"/>
              </a:endParaRPr>
            </a:p>
          </p:txBody>
        </p:sp>
      </p:grpSp>
      <p:grpSp>
        <p:nvGrpSpPr>
          <p:cNvPr id="15" name="组合 14"/>
          <p:cNvGrpSpPr/>
          <p:nvPr/>
        </p:nvGrpSpPr>
        <p:grpSpPr>
          <a:xfrm>
            <a:off x="5177222" y="4199777"/>
            <a:ext cx="5323967" cy="1561366"/>
            <a:chOff x="7483988" y="3266242"/>
            <a:chExt cx="4913938" cy="1561366"/>
          </a:xfrm>
        </p:grpSpPr>
        <p:sp>
          <p:nvSpPr>
            <p:cNvPr id="16" name="矩形 15"/>
            <p:cNvSpPr/>
            <p:nvPr/>
          </p:nvSpPr>
          <p:spPr>
            <a:xfrm>
              <a:off x="7483989" y="3761547"/>
              <a:ext cx="4913937" cy="106606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dirty="0">
                  <a:cs typeface="+mn-ea"/>
                  <a:sym typeface="+mn-lt"/>
                </a:rPr>
                <a:t>宪法比普通法律更严格。有人认为，宪法那么“高大上”，远没有婚姻法、合同法、消费者权益保护法那样与普通人关系密切。其实，我们就生活在宪法中。</a:t>
              </a:r>
              <a:endParaRPr lang="zh-CN" altLang="en-US" dirty="0">
                <a:cs typeface="+mn-ea"/>
                <a:sym typeface="+mn-lt"/>
              </a:endParaRPr>
            </a:p>
          </p:txBody>
        </p:sp>
        <p:sp>
          <p:nvSpPr>
            <p:cNvPr id="17" name="矩形 16"/>
            <p:cNvSpPr/>
            <p:nvPr/>
          </p:nvSpPr>
          <p:spPr>
            <a:xfrm>
              <a:off x="7483988" y="3266242"/>
              <a:ext cx="3272476" cy="4356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2000" b="1" dirty="0">
                  <a:solidFill>
                    <a:srgbClr val="C00000"/>
                  </a:solidFill>
                  <a:cs typeface="+mn-ea"/>
                  <a:sym typeface="+mn-lt"/>
                </a:rPr>
                <a:t>3</a:t>
              </a:r>
              <a:r>
                <a:rPr lang="zh-CN" altLang="en-US" sz="2000" b="1" dirty="0">
                  <a:solidFill>
                    <a:srgbClr val="C00000"/>
                  </a:solidFill>
                  <a:cs typeface="+mn-ea"/>
                  <a:sym typeface="+mn-lt"/>
                </a:rPr>
                <a:t>、从制定和修改的程序上看</a:t>
              </a:r>
              <a:endParaRPr lang="zh-CN" altLang="en-US" sz="2000" b="1" dirty="0">
                <a:solidFill>
                  <a:srgbClr val="C00000"/>
                </a:solidFill>
                <a:cs typeface="+mn-ea"/>
                <a:sym typeface="+mn-lt"/>
              </a:endParaRPr>
            </a:p>
          </p:txBody>
        </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1+#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_2"/>
          <p:cNvSpPr/>
          <p:nvPr>
            <p:custDataLst>
              <p:tags r:id="rId1"/>
            </p:custDataLst>
          </p:nvPr>
        </p:nvSpPr>
        <p:spPr>
          <a:xfrm>
            <a:off x="3449325" y="1626742"/>
            <a:ext cx="664049" cy="664049"/>
          </a:xfrm>
          <a:custGeom>
            <a:avLst/>
            <a:gdLst>
              <a:gd name="connsiteX0" fmla="*/ 0 w 495300"/>
              <a:gd name="connsiteY0" fmla="*/ 0 h 495300"/>
              <a:gd name="connsiteX1" fmla="*/ 495300 w 495300"/>
              <a:gd name="connsiteY1" fmla="*/ 0 h 495300"/>
              <a:gd name="connsiteX2" fmla="*/ 495300 w 495300"/>
              <a:gd name="connsiteY2" fmla="*/ 85725 h 495300"/>
              <a:gd name="connsiteX3" fmla="*/ 85725 w 495300"/>
              <a:gd name="connsiteY3" fmla="*/ 85725 h 495300"/>
              <a:gd name="connsiteX4" fmla="*/ 85725 w 495300"/>
              <a:gd name="connsiteY4" fmla="*/ 495300 h 495300"/>
              <a:gd name="connsiteX5" fmla="*/ 0 w 49530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00" h="495300">
                <a:moveTo>
                  <a:pt x="0" y="0"/>
                </a:moveTo>
                <a:lnTo>
                  <a:pt x="495300" y="0"/>
                </a:lnTo>
                <a:lnTo>
                  <a:pt x="495300" y="85725"/>
                </a:lnTo>
                <a:lnTo>
                  <a:pt x="85725" y="85725"/>
                </a:lnTo>
                <a:lnTo>
                  <a:pt x="85725" y="495300"/>
                </a:lnTo>
                <a:lnTo>
                  <a:pt x="0" y="4953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3" name="矩形 2"/>
          <p:cNvSpPr/>
          <p:nvPr/>
        </p:nvSpPr>
        <p:spPr>
          <a:xfrm>
            <a:off x="3704927" y="1841675"/>
            <a:ext cx="7813973" cy="73366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dirty="0">
                <a:cs typeface="+mn-ea"/>
                <a:sym typeface="+mn-lt"/>
              </a:rPr>
              <a:t>2014</a:t>
            </a:r>
            <a:r>
              <a:rPr lang="zh-CN" altLang="en-US" dirty="0">
                <a:cs typeface="+mn-ea"/>
                <a:sym typeface="+mn-lt"/>
              </a:rPr>
              <a:t>年</a:t>
            </a:r>
            <a:r>
              <a:rPr lang="en-US" altLang="zh-CN" dirty="0">
                <a:cs typeface="+mn-ea"/>
                <a:sym typeface="+mn-lt"/>
              </a:rPr>
              <a:t>11</a:t>
            </a:r>
            <a:r>
              <a:rPr lang="zh-CN" altLang="en-US" dirty="0">
                <a:cs typeface="+mn-ea"/>
                <a:sym typeface="+mn-lt"/>
              </a:rPr>
              <a:t>月</a:t>
            </a:r>
            <a:r>
              <a:rPr lang="en-US" altLang="zh-CN" dirty="0">
                <a:cs typeface="+mn-ea"/>
                <a:sym typeface="+mn-lt"/>
              </a:rPr>
              <a:t>1</a:t>
            </a:r>
            <a:r>
              <a:rPr lang="zh-CN" altLang="en-US" dirty="0">
                <a:cs typeface="+mn-ea"/>
                <a:sym typeface="+mn-lt"/>
              </a:rPr>
              <a:t>日第十二届全国人民代表大会常务委员会第十一次会议通过设立国家宪法日为</a:t>
            </a:r>
            <a:r>
              <a:rPr lang="en-US" altLang="zh-CN" dirty="0">
                <a:cs typeface="+mn-ea"/>
                <a:sym typeface="+mn-lt"/>
              </a:rPr>
              <a:t>12</a:t>
            </a:r>
            <a:r>
              <a:rPr lang="zh-CN" altLang="en-US" dirty="0">
                <a:cs typeface="+mn-ea"/>
                <a:sym typeface="+mn-lt"/>
              </a:rPr>
              <a:t>月</a:t>
            </a:r>
            <a:r>
              <a:rPr lang="en-US" altLang="zh-CN" dirty="0">
                <a:cs typeface="+mn-ea"/>
                <a:sym typeface="+mn-lt"/>
              </a:rPr>
              <a:t>4</a:t>
            </a:r>
            <a:r>
              <a:rPr lang="zh-CN" altLang="en-US" dirty="0">
                <a:cs typeface="+mn-ea"/>
                <a:sym typeface="+mn-lt"/>
              </a:rPr>
              <a:t>日。</a:t>
            </a:r>
            <a:endParaRPr lang="zh-CN" altLang="en-US" dirty="0">
              <a:cs typeface="+mn-ea"/>
              <a:sym typeface="+mn-lt"/>
            </a:endParaRPr>
          </a:p>
        </p:txBody>
      </p:sp>
      <p:sp>
        <p:nvSpPr>
          <p:cNvPr id="4" name="MH_Other_2"/>
          <p:cNvSpPr/>
          <p:nvPr>
            <p:custDataLst>
              <p:tags r:id="rId2"/>
            </p:custDataLst>
          </p:nvPr>
        </p:nvSpPr>
        <p:spPr>
          <a:xfrm>
            <a:off x="3449325" y="2998342"/>
            <a:ext cx="664049" cy="664049"/>
          </a:xfrm>
          <a:custGeom>
            <a:avLst/>
            <a:gdLst>
              <a:gd name="connsiteX0" fmla="*/ 0 w 495300"/>
              <a:gd name="connsiteY0" fmla="*/ 0 h 495300"/>
              <a:gd name="connsiteX1" fmla="*/ 495300 w 495300"/>
              <a:gd name="connsiteY1" fmla="*/ 0 h 495300"/>
              <a:gd name="connsiteX2" fmla="*/ 495300 w 495300"/>
              <a:gd name="connsiteY2" fmla="*/ 85725 h 495300"/>
              <a:gd name="connsiteX3" fmla="*/ 85725 w 495300"/>
              <a:gd name="connsiteY3" fmla="*/ 85725 h 495300"/>
              <a:gd name="connsiteX4" fmla="*/ 85725 w 495300"/>
              <a:gd name="connsiteY4" fmla="*/ 495300 h 495300"/>
              <a:gd name="connsiteX5" fmla="*/ 0 w 49530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00" h="495300">
                <a:moveTo>
                  <a:pt x="0" y="0"/>
                </a:moveTo>
                <a:lnTo>
                  <a:pt x="495300" y="0"/>
                </a:lnTo>
                <a:lnTo>
                  <a:pt x="495300" y="85725"/>
                </a:lnTo>
                <a:lnTo>
                  <a:pt x="85725" y="85725"/>
                </a:lnTo>
                <a:lnTo>
                  <a:pt x="85725" y="495300"/>
                </a:lnTo>
                <a:lnTo>
                  <a:pt x="0" y="4953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5" name="矩形 4"/>
          <p:cNvSpPr/>
          <p:nvPr/>
        </p:nvSpPr>
        <p:spPr>
          <a:xfrm>
            <a:off x="3704927" y="3219655"/>
            <a:ext cx="7813973" cy="106606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dirty="0">
                <a:cs typeface="+mn-ea"/>
                <a:sym typeface="+mn-lt"/>
              </a:rPr>
              <a:t>宪法日的设立给了我们走近宪法的机会，“还宪于民”、“让宪法走入公众生活，走近百姓，将宪法课堂搬进校外。”“改造现实比探究现实更有意义”</a:t>
            </a:r>
            <a:r>
              <a:rPr lang="en-US" altLang="zh-CN" dirty="0">
                <a:cs typeface="+mn-ea"/>
                <a:sym typeface="+mn-lt"/>
              </a:rPr>
              <a:t>……</a:t>
            </a:r>
            <a:r>
              <a:rPr lang="zh-CN" altLang="en-US" dirty="0">
                <a:cs typeface="+mn-ea"/>
                <a:sym typeface="+mn-lt"/>
              </a:rPr>
              <a:t>宪法从神坛走向世俗，其实，宪法真的离我们很近。</a:t>
            </a:r>
            <a:endParaRPr lang="zh-CN" altLang="en-US" dirty="0">
              <a:cs typeface="+mn-ea"/>
              <a:sym typeface="+mn-lt"/>
            </a:endParaRPr>
          </a:p>
        </p:txBody>
      </p:sp>
      <p:sp>
        <p:nvSpPr>
          <p:cNvPr id="6" name="MH_Other_2"/>
          <p:cNvSpPr/>
          <p:nvPr>
            <p:custDataLst>
              <p:tags r:id="rId3"/>
            </p:custDataLst>
          </p:nvPr>
        </p:nvSpPr>
        <p:spPr>
          <a:xfrm>
            <a:off x="3449325" y="4678167"/>
            <a:ext cx="664049" cy="664049"/>
          </a:xfrm>
          <a:custGeom>
            <a:avLst/>
            <a:gdLst>
              <a:gd name="connsiteX0" fmla="*/ 0 w 495300"/>
              <a:gd name="connsiteY0" fmla="*/ 0 h 495300"/>
              <a:gd name="connsiteX1" fmla="*/ 495300 w 495300"/>
              <a:gd name="connsiteY1" fmla="*/ 0 h 495300"/>
              <a:gd name="connsiteX2" fmla="*/ 495300 w 495300"/>
              <a:gd name="connsiteY2" fmla="*/ 85725 h 495300"/>
              <a:gd name="connsiteX3" fmla="*/ 85725 w 495300"/>
              <a:gd name="connsiteY3" fmla="*/ 85725 h 495300"/>
              <a:gd name="connsiteX4" fmla="*/ 85725 w 495300"/>
              <a:gd name="connsiteY4" fmla="*/ 495300 h 495300"/>
              <a:gd name="connsiteX5" fmla="*/ 0 w 49530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00" h="495300">
                <a:moveTo>
                  <a:pt x="0" y="0"/>
                </a:moveTo>
                <a:lnTo>
                  <a:pt x="495300" y="0"/>
                </a:lnTo>
                <a:lnTo>
                  <a:pt x="495300" y="85725"/>
                </a:lnTo>
                <a:lnTo>
                  <a:pt x="85725" y="85725"/>
                </a:lnTo>
                <a:lnTo>
                  <a:pt x="85725" y="495300"/>
                </a:lnTo>
                <a:lnTo>
                  <a:pt x="0" y="4953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7" name="矩形 6"/>
          <p:cNvSpPr/>
          <p:nvPr/>
        </p:nvSpPr>
        <p:spPr>
          <a:xfrm>
            <a:off x="3704927" y="4893100"/>
            <a:ext cx="7813973" cy="106606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dirty="0">
                <a:cs typeface="+mn-ea"/>
                <a:sym typeface="+mn-lt"/>
              </a:rPr>
              <a:t>设立国家宪法日，也是让宪法思维内化于所有国家公职人员心中。权力属于人民，权力服从宪法。公职人员只有为人民服务的义务，没有凌驾于人民之上的特权。一切违反宪法和法律的行为都必须予以追究和纠正。</a:t>
            </a:r>
            <a:endParaRPr lang="zh-CN" altLang="en-US" dirty="0">
              <a:cs typeface="+mn-ea"/>
              <a:sym typeface="+mn-lt"/>
            </a:endParaRPr>
          </a:p>
        </p:txBody>
      </p:sp>
      <p:grpSp>
        <p:nvGrpSpPr>
          <p:cNvPr id="11" name="组合 10"/>
          <p:cNvGrpSpPr/>
          <p:nvPr/>
        </p:nvGrpSpPr>
        <p:grpSpPr>
          <a:xfrm>
            <a:off x="800100" y="1854200"/>
            <a:ext cx="2581275" cy="3677741"/>
            <a:chOff x="800100" y="1854200"/>
            <a:chExt cx="2581275" cy="3677741"/>
          </a:xfrm>
        </p:grpSpPr>
        <p:pic>
          <p:nvPicPr>
            <p:cNvPr id="8" name="图片 7"/>
            <p:cNvPicPr>
              <a:picLocks noChangeAspect="1"/>
            </p:cNvPicPr>
            <p:nvPr/>
          </p:nvPicPr>
          <p:blipFill>
            <a:blip r:embed="rId4" cstate="email"/>
            <a:stretch>
              <a:fillRect/>
            </a:stretch>
          </p:blipFill>
          <p:spPr>
            <a:xfrm>
              <a:off x="800100" y="1854200"/>
              <a:ext cx="2581275" cy="2581275"/>
            </a:xfrm>
            <a:prstGeom prst="rect">
              <a:avLst/>
            </a:prstGeom>
          </p:spPr>
        </p:pic>
        <p:sp>
          <p:nvSpPr>
            <p:cNvPr id="10" name="文本框 9"/>
            <p:cNvSpPr txBox="1"/>
            <p:nvPr/>
          </p:nvSpPr>
          <p:spPr>
            <a:xfrm>
              <a:off x="1155700" y="4577834"/>
              <a:ext cx="1739900" cy="954107"/>
            </a:xfrm>
            <a:prstGeom prst="rect">
              <a:avLst/>
            </a:prstGeom>
            <a:solidFill>
              <a:srgbClr val="C00000"/>
            </a:solidFill>
          </p:spPr>
          <p:txBody>
            <a:bodyPr wrap="square">
              <a:spAutoFit/>
            </a:bodyPr>
            <a:lstStyle/>
            <a:p>
              <a:pPr algn="ctr"/>
              <a:r>
                <a:rPr lang="zh-CN" altLang="en-US" sz="2800" b="1" dirty="0">
                  <a:solidFill>
                    <a:schemeClr val="bg1"/>
                  </a:solidFill>
                  <a:cs typeface="+mn-ea"/>
                  <a:sym typeface="+mn-lt"/>
                </a:rPr>
                <a:t>设立国家宪法日</a:t>
              </a:r>
              <a:endParaRPr lang="zh-CN" altLang="en-US" sz="2800" b="1" dirty="0">
                <a:solidFill>
                  <a:schemeClr val="bg1"/>
                </a:solidFill>
              </a:endParaRPr>
            </a:p>
          </p:txBody>
        </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293545" y="2328524"/>
            <a:ext cx="4294598" cy="2979505"/>
            <a:chOff x="1890445" y="2455524"/>
            <a:chExt cx="4294598" cy="2979505"/>
          </a:xfrm>
        </p:grpSpPr>
        <p:sp>
          <p:nvSpPr>
            <p:cNvPr id="3" name="矩形 2"/>
            <p:cNvSpPr/>
            <p:nvPr/>
          </p:nvSpPr>
          <p:spPr>
            <a:xfrm>
              <a:off x="2405413" y="2806759"/>
              <a:ext cx="3264662" cy="227703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dirty="0">
                  <a:cs typeface="+mn-ea"/>
                  <a:sym typeface="+mn-lt"/>
                </a:rPr>
                <a:t>你知道宪法的成长历程吗？</a:t>
              </a:r>
              <a:endParaRPr lang="zh-CN" altLang="en-US" sz="2400" dirty="0">
                <a:cs typeface="+mn-ea"/>
                <a:sym typeface="+mn-lt"/>
              </a:endParaRPr>
            </a:p>
            <a:p>
              <a:pPr>
                <a:lnSpc>
                  <a:spcPct val="120000"/>
                </a:lnSpc>
              </a:pPr>
              <a:r>
                <a:rPr lang="zh-CN" altLang="en-US" sz="2400" dirty="0">
                  <a:cs typeface="+mn-ea"/>
                  <a:sym typeface="+mn-lt"/>
                </a:rPr>
                <a:t>你知道宪法是如何影响我们的生活吗？现在带您一起走近宪法。</a:t>
              </a:r>
              <a:endParaRPr lang="zh-CN" altLang="en-US" sz="2400" dirty="0">
                <a:cs typeface="+mn-ea"/>
                <a:sym typeface="+mn-lt"/>
              </a:endParaRPr>
            </a:p>
          </p:txBody>
        </p:sp>
        <p:sp>
          <p:nvSpPr>
            <p:cNvPr id="8" name="对话气泡: 圆角矩形 7"/>
            <p:cNvSpPr/>
            <p:nvPr/>
          </p:nvSpPr>
          <p:spPr>
            <a:xfrm>
              <a:off x="1890445" y="2455524"/>
              <a:ext cx="4294598" cy="2979505"/>
            </a:xfrm>
            <a:prstGeom prst="wedgeRoundRectCallout">
              <a:avLst>
                <a:gd name="adj1" fmla="val 64095"/>
                <a:gd name="adj2" fmla="val 33879"/>
                <a:gd name="adj3" fmla="val 16667"/>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p:nvPicPr>
        <p:blipFill>
          <a:blip r:embed="rId1" cstate="email"/>
          <a:stretch>
            <a:fillRect/>
          </a:stretch>
        </p:blipFill>
        <p:spPr>
          <a:xfrm>
            <a:off x="6362700" y="1397000"/>
            <a:ext cx="4495800" cy="4495800"/>
          </a:xfrm>
          <a:prstGeom prst="rect">
            <a:avLst/>
          </a:prstGeom>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4815881"/>
            <a:ext cx="12192000" cy="1419819"/>
            <a:chOff x="0" y="5343525"/>
            <a:chExt cx="12192000" cy="1419819"/>
          </a:xfrm>
        </p:grpSpPr>
        <p:pic>
          <p:nvPicPr>
            <p:cNvPr id="5" name="图片 4"/>
            <p:cNvPicPr>
              <a:picLocks noChangeAspect="1"/>
            </p:cNvPicPr>
            <p:nvPr/>
          </p:nvPicPr>
          <p:blipFill>
            <a:blip r:embed="rId1" cstate="email">
              <a:duotone>
                <a:schemeClr val="accent4">
                  <a:shade val="45000"/>
                  <a:satMod val="135000"/>
                </a:schemeClr>
                <a:prstClr val="white"/>
              </a:duotone>
            </a:blip>
            <a:stretch>
              <a:fillRect/>
            </a:stretch>
          </p:blipFill>
          <p:spPr>
            <a:xfrm>
              <a:off x="3503852" y="5504855"/>
              <a:ext cx="4706698" cy="1258489"/>
            </a:xfrm>
            <a:prstGeom prst="rect">
              <a:avLst/>
            </a:prstGeom>
          </p:spPr>
        </p:pic>
        <p:pic>
          <p:nvPicPr>
            <p:cNvPr id="6" name="图片 5"/>
            <p:cNvPicPr>
              <a:picLocks noChangeAspect="1"/>
            </p:cNvPicPr>
            <p:nvPr/>
          </p:nvPicPr>
          <p:blipFill>
            <a:blip r:embed="rId2" cstate="email">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0" y="5343525"/>
              <a:ext cx="4706698" cy="1258489"/>
            </a:xfrm>
            <a:prstGeom prst="rect">
              <a:avLst/>
            </a:prstGeom>
          </p:spPr>
        </p:pic>
        <p:pic>
          <p:nvPicPr>
            <p:cNvPr id="7" name="图片 6"/>
            <p:cNvPicPr>
              <a:picLocks noChangeAspect="1"/>
            </p:cNvPicPr>
            <p:nvPr/>
          </p:nvPicPr>
          <p:blipFill>
            <a:blip r:embed="rId1" cstate="email">
              <a:duotone>
                <a:schemeClr val="accent4">
                  <a:shade val="45000"/>
                  <a:satMod val="135000"/>
                </a:schemeClr>
                <a:prstClr val="white"/>
              </a:duotone>
            </a:blip>
            <a:stretch>
              <a:fillRect/>
            </a:stretch>
          </p:blipFill>
          <p:spPr>
            <a:xfrm>
              <a:off x="7485302" y="5429250"/>
              <a:ext cx="4706698" cy="1258489"/>
            </a:xfrm>
            <a:prstGeom prst="rect">
              <a:avLst/>
            </a:prstGeom>
          </p:spPr>
        </p:pic>
      </p:grpSp>
      <p:pic>
        <p:nvPicPr>
          <p:cNvPr id="8" name="图片 7"/>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contrast="20000"/>
                    </a14:imgEffect>
                  </a14:imgLayer>
                </a14:imgProps>
              </a:ext>
            </a:extLst>
          </a:blip>
          <a:srcRect/>
          <a:stretch>
            <a:fillRect/>
          </a:stretch>
        </p:blipFill>
        <p:spPr>
          <a:xfrm>
            <a:off x="0" y="4610100"/>
            <a:ext cx="12192000" cy="2247900"/>
          </a:xfrm>
          <a:prstGeom prst="rect">
            <a:avLst/>
          </a:prstGeom>
        </p:spPr>
      </p:pic>
      <p:pic>
        <p:nvPicPr>
          <p:cNvPr id="10" name="图片 9"/>
          <p:cNvPicPr>
            <a:picLocks noChangeAspect="1"/>
          </p:cNvPicPr>
          <p:nvPr/>
        </p:nvPicPr>
        <p:blipFill>
          <a:blip r:embed="rId6" cstate="email"/>
          <a:stretch>
            <a:fillRect/>
          </a:stretch>
        </p:blipFill>
        <p:spPr>
          <a:xfrm>
            <a:off x="7215614" y="1435100"/>
            <a:ext cx="3987096" cy="3914775"/>
          </a:xfrm>
          <a:prstGeom prst="rect">
            <a:avLst/>
          </a:prstGeom>
        </p:spPr>
      </p:pic>
      <p:sp>
        <p:nvSpPr>
          <p:cNvPr id="13" name="文本框 12"/>
          <p:cNvSpPr txBox="1"/>
          <p:nvPr/>
        </p:nvSpPr>
        <p:spPr>
          <a:xfrm>
            <a:off x="1320800" y="2351723"/>
            <a:ext cx="5930900" cy="2123658"/>
          </a:xfrm>
          <a:prstGeom prst="rect">
            <a:avLst/>
          </a:prstGeom>
          <a:noFill/>
        </p:spPr>
        <p:txBody>
          <a:bodyPr wrap="square">
            <a:spAutoFit/>
          </a:bodyPr>
          <a:lstStyle/>
          <a:p>
            <a:pPr algn="ctr"/>
            <a:r>
              <a:rPr kumimoji="1" lang="zh-CN" altLang="en-US" sz="6600" spc="600" dirty="0">
                <a:solidFill>
                  <a:srgbClr val="FFF18E"/>
                </a:solidFill>
                <a:latin typeface="汉仪菱心体简" panose="02010400000101010101" pitchFamily="2" charset="-122"/>
                <a:ea typeface="汉仪菱心体简" panose="02010400000101010101" pitchFamily="2" charset="-122"/>
                <a:cs typeface="+mn-ea"/>
                <a:sym typeface="+mn-lt"/>
              </a:rPr>
              <a:t>我国宪法的</a:t>
            </a:r>
            <a:endParaRPr kumimoji="1" lang="en-US" altLang="zh-CN" sz="6600" spc="600" dirty="0">
              <a:solidFill>
                <a:srgbClr val="FFF18E"/>
              </a:solidFill>
              <a:latin typeface="汉仪菱心体简" panose="02010400000101010101" pitchFamily="2" charset="-122"/>
              <a:ea typeface="汉仪菱心体简" panose="02010400000101010101" pitchFamily="2" charset="-122"/>
              <a:cs typeface="+mn-ea"/>
              <a:sym typeface="+mn-lt"/>
            </a:endParaRPr>
          </a:p>
          <a:p>
            <a:pPr algn="ctr"/>
            <a:r>
              <a:rPr kumimoji="1" lang="zh-CN" altLang="en-US" sz="6600" spc="600" dirty="0">
                <a:solidFill>
                  <a:srgbClr val="FFF18E"/>
                </a:solidFill>
                <a:latin typeface="汉仪菱心体简" panose="02010400000101010101" pitchFamily="2" charset="-122"/>
                <a:ea typeface="汉仪菱心体简" panose="02010400000101010101" pitchFamily="2" charset="-122"/>
                <a:cs typeface="+mn-ea"/>
                <a:sym typeface="+mn-lt"/>
              </a:rPr>
              <a:t>发展历程</a:t>
            </a:r>
            <a:endParaRPr kumimoji="1" lang="zh-CN" altLang="en-US" sz="6600" spc="600" dirty="0">
              <a:solidFill>
                <a:srgbClr val="FFF18E"/>
              </a:solidFill>
              <a:latin typeface="汉仪菱心体简" panose="02010400000101010101" pitchFamily="2" charset="-122"/>
              <a:ea typeface="汉仪菱心体简" panose="02010400000101010101" pitchFamily="2" charset="-122"/>
              <a:cs typeface="+mn-ea"/>
              <a:sym typeface="+mn-lt"/>
            </a:endParaRPr>
          </a:p>
        </p:txBody>
      </p:sp>
      <p:sp>
        <p:nvSpPr>
          <p:cNvPr id="14" name="文本框 13"/>
          <p:cNvSpPr txBox="1"/>
          <p:nvPr/>
        </p:nvSpPr>
        <p:spPr>
          <a:xfrm>
            <a:off x="2517287" y="1352550"/>
            <a:ext cx="3537926" cy="923330"/>
          </a:xfrm>
          <a:prstGeom prst="rect">
            <a:avLst/>
          </a:prstGeom>
          <a:noFill/>
        </p:spPr>
        <p:txBody>
          <a:bodyPr wrap="square" rtlCol="0">
            <a:spAutoFit/>
          </a:bodyPr>
          <a:lstStyle/>
          <a:p>
            <a:pPr algn="ctr"/>
            <a:r>
              <a:rPr lang="zh-CN" altLang="en-US" sz="5400" dirty="0">
                <a:solidFill>
                  <a:srgbClr val="FFF18E"/>
                </a:solidFill>
                <a:latin typeface="汉仪菱心体简" panose="02010400000101010101" pitchFamily="2" charset="-122"/>
                <a:ea typeface="汉仪菱心体简" panose="02010400000101010101" pitchFamily="2" charset="-122"/>
                <a:cs typeface="+mn-ea"/>
                <a:sym typeface="+mn-lt"/>
              </a:rPr>
              <a:t>第二章</a:t>
            </a:r>
            <a:endParaRPr lang="zh-CN" altLang="en-US" sz="5400" dirty="0">
              <a:solidFill>
                <a:srgbClr val="FFF18E"/>
              </a:solidFill>
              <a:latin typeface="汉仪菱心体简" panose="02010400000101010101" pitchFamily="2" charset="-122"/>
              <a:ea typeface="汉仪菱心体简" panose="02010400000101010101" pitchFamily="2" charset="-122"/>
              <a:cs typeface="+mn-ea"/>
              <a:sym typeface="+mn-lt"/>
            </a:endParaRPr>
          </a:p>
        </p:txBody>
      </p:sp>
      <p:sp>
        <p:nvSpPr>
          <p:cNvPr id="15" name="文本框 14"/>
          <p:cNvSpPr txBox="1"/>
          <p:nvPr/>
        </p:nvSpPr>
        <p:spPr>
          <a:xfrm>
            <a:off x="1484791" y="4380113"/>
            <a:ext cx="5602918" cy="687239"/>
          </a:xfrm>
          <a:prstGeom prst="rect">
            <a:avLst/>
          </a:prstGeom>
          <a:noFill/>
        </p:spPr>
        <p:txBody>
          <a:bodyPr wrap="square">
            <a:spAutoFit/>
          </a:bodyPr>
          <a:lstStyle/>
          <a:p>
            <a:pPr algn="ctr">
              <a:lnSpc>
                <a:spcPct val="110000"/>
              </a:lnSpc>
            </a:pPr>
            <a:r>
              <a:rPr lang="en-GB" altLang="zh-CN" sz="1800" dirty="0">
                <a:solidFill>
                  <a:srgbClr val="FFF18E"/>
                </a:solidFill>
                <a:cs typeface="+mn-ea"/>
                <a:sym typeface="+mn-lt"/>
              </a:rPr>
              <a:t>enter the relevant content you need here. thank you for downloading our ppt template file.</a:t>
            </a:r>
            <a:endParaRPr lang="en-GB" altLang="zh-CN" sz="1800" dirty="0">
              <a:solidFill>
                <a:srgbClr val="FFF18E"/>
              </a:solidFill>
              <a:cs typeface="+mn-ea"/>
              <a:sym typeface="+mn-lt"/>
            </a:endParaRPr>
          </a:p>
        </p:txBody>
      </p:sp>
      <p:pic>
        <p:nvPicPr>
          <p:cNvPr id="17" name="图片 16"/>
          <p:cNvPicPr>
            <a:picLocks noChangeAspect="1"/>
          </p:cNvPicPr>
          <p:nvPr/>
        </p:nvPicPr>
        <p:blipFill>
          <a:blip r:embed="rId7" cstate="email"/>
          <a:stretch>
            <a:fillRect/>
          </a:stretch>
        </p:blipFill>
        <p:spPr>
          <a:xfrm flipH="1">
            <a:off x="769723" y="781049"/>
            <a:ext cx="1773452" cy="1014707"/>
          </a:xfrm>
          <a:prstGeom prst="rect">
            <a:avLst/>
          </a:prstGeom>
        </p:spPr>
      </p:pic>
      <p:pic>
        <p:nvPicPr>
          <p:cNvPr id="21" name="图片 20"/>
          <p:cNvPicPr>
            <a:picLocks noChangeAspect="1"/>
          </p:cNvPicPr>
          <p:nvPr/>
        </p:nvPicPr>
        <p:blipFill>
          <a:blip r:embed="rId8" cstate="email"/>
          <a:stretch>
            <a:fillRect/>
          </a:stretch>
        </p:blipFill>
        <p:spPr>
          <a:xfrm rot="12915819">
            <a:off x="514404" y="5172074"/>
            <a:ext cx="2503145" cy="1543050"/>
          </a:xfrm>
          <a:prstGeom prst="rect">
            <a:avLst/>
          </a:prstGeom>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6" presetClass="entr" presetSubtype="2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par>
                          <p:cTn id="41" fill="hold">
                            <p:stCondLst>
                              <p:cond delay="5500"/>
                            </p:stCondLst>
                            <p:childTnLst>
                              <p:par>
                                <p:cTn id="42" presetID="42"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047964" y="1849348"/>
            <a:ext cx="4962418" cy="3863512"/>
            <a:chOff x="1695236" y="2167847"/>
            <a:chExt cx="4962418" cy="3863512"/>
          </a:xfrm>
        </p:grpSpPr>
        <p:sp>
          <p:nvSpPr>
            <p:cNvPr id="3" name="矩形 2"/>
            <p:cNvSpPr/>
            <p:nvPr/>
          </p:nvSpPr>
          <p:spPr>
            <a:xfrm>
              <a:off x="1984171" y="2422999"/>
              <a:ext cx="4457725" cy="360836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dirty="0">
                  <a:solidFill>
                    <a:srgbClr val="C00000"/>
                  </a:solidFill>
                  <a:cs typeface="+mn-ea"/>
                  <a:sym typeface="+mn-lt"/>
                </a:rPr>
                <a:t>我国宪法发展的历程</a:t>
              </a:r>
              <a:endParaRPr lang="en-US" altLang="zh-CN" sz="2400" b="1" dirty="0">
                <a:solidFill>
                  <a:srgbClr val="C00000"/>
                </a:solidFill>
                <a:cs typeface="+mn-ea"/>
                <a:sym typeface="+mn-lt"/>
              </a:endParaRPr>
            </a:p>
            <a:p>
              <a:pPr>
                <a:lnSpc>
                  <a:spcPct val="120000"/>
                </a:lnSpc>
              </a:pPr>
              <a:r>
                <a:rPr lang="en-US" altLang="zh-CN" dirty="0">
                  <a:cs typeface="+mn-ea"/>
                  <a:sym typeface="+mn-lt"/>
                </a:rPr>
                <a:t>1949</a:t>
              </a:r>
              <a:r>
                <a:rPr lang="zh-CN" altLang="en-US" dirty="0">
                  <a:cs typeface="+mn-ea"/>
                  <a:sym typeface="+mn-lt"/>
                </a:rPr>
                <a:t>年</a:t>
              </a:r>
              <a:r>
                <a:rPr lang="en-US" altLang="zh-CN" dirty="0">
                  <a:cs typeface="+mn-ea"/>
                  <a:sym typeface="+mn-lt"/>
                </a:rPr>
                <a:t>9</a:t>
              </a:r>
              <a:r>
                <a:rPr lang="zh-CN" altLang="en-US" dirty="0">
                  <a:cs typeface="+mn-ea"/>
                  <a:sym typeface="+mn-lt"/>
                </a:rPr>
                <a:t>月</a:t>
              </a:r>
              <a:r>
                <a:rPr lang="en-US" altLang="zh-CN" dirty="0">
                  <a:cs typeface="+mn-ea"/>
                  <a:sym typeface="+mn-lt"/>
                </a:rPr>
                <a:t>29</a:t>
              </a:r>
              <a:r>
                <a:rPr lang="zh-CN" altLang="en-US" dirty="0">
                  <a:cs typeface="+mn-ea"/>
                  <a:sym typeface="+mn-lt"/>
                </a:rPr>
                <a:t>日，中国人民政治协商会议第一届全体会议选举了中央人民政府委员会，宣告了中华人民共和国的成立，并且通过了起临时宪法作用的</a:t>
              </a:r>
              <a:r>
                <a:rPr lang="en-US" altLang="zh-CN" dirty="0">
                  <a:cs typeface="+mn-ea"/>
                  <a:sym typeface="+mn-lt"/>
                </a:rPr>
                <a:t>《</a:t>
              </a:r>
              <a:r>
                <a:rPr lang="zh-CN" altLang="en-US" dirty="0">
                  <a:cs typeface="+mn-ea"/>
                  <a:sym typeface="+mn-lt"/>
                </a:rPr>
                <a:t>中国人民政治协商会议共同纲领</a:t>
              </a:r>
              <a:r>
                <a:rPr lang="en-US" altLang="zh-CN" dirty="0">
                  <a:cs typeface="+mn-ea"/>
                  <a:sym typeface="+mn-lt"/>
                </a:rPr>
                <a:t>》</a:t>
              </a:r>
              <a:r>
                <a:rPr lang="zh-CN" altLang="en-US" dirty="0">
                  <a:cs typeface="+mn-ea"/>
                  <a:sym typeface="+mn-lt"/>
                </a:rPr>
                <a:t>。</a:t>
              </a:r>
              <a:endParaRPr lang="zh-CN" altLang="en-US" dirty="0">
                <a:cs typeface="+mn-ea"/>
                <a:sym typeface="+mn-lt"/>
              </a:endParaRPr>
            </a:p>
            <a:p>
              <a:pPr>
                <a:lnSpc>
                  <a:spcPct val="120000"/>
                </a:lnSpc>
              </a:pPr>
              <a:r>
                <a:rPr lang="en-US" altLang="zh-CN" dirty="0">
                  <a:cs typeface="+mn-ea"/>
                  <a:sym typeface="+mn-lt"/>
                </a:rPr>
                <a:t>1949</a:t>
              </a:r>
              <a:r>
                <a:rPr lang="zh-CN" altLang="en-US" dirty="0">
                  <a:cs typeface="+mn-ea"/>
                  <a:sym typeface="+mn-lt"/>
                </a:rPr>
                <a:t>年颁布的</a:t>
              </a:r>
              <a:r>
                <a:rPr lang="en-US" altLang="zh-CN" dirty="0">
                  <a:cs typeface="+mn-ea"/>
                  <a:sym typeface="+mn-lt"/>
                </a:rPr>
                <a:t>《</a:t>
              </a:r>
              <a:r>
                <a:rPr lang="zh-CN" altLang="en-US" dirty="0">
                  <a:cs typeface="+mn-ea"/>
                  <a:sym typeface="+mn-lt"/>
                </a:rPr>
                <a:t>中国人民政治协商会议共同纲领</a:t>
              </a:r>
              <a:r>
                <a:rPr lang="en-US" altLang="zh-CN" dirty="0">
                  <a:cs typeface="+mn-ea"/>
                  <a:sym typeface="+mn-lt"/>
                </a:rPr>
                <a:t>》</a:t>
              </a:r>
              <a:r>
                <a:rPr lang="zh-CN" altLang="en-US" dirty="0">
                  <a:cs typeface="+mn-ea"/>
                  <a:sym typeface="+mn-lt"/>
                </a:rPr>
                <a:t>，虽不是真正意义上的宪法，却为宪法的订立奠定了基础。</a:t>
              </a:r>
              <a:endParaRPr lang="zh-CN" altLang="en-US" dirty="0">
                <a:cs typeface="+mn-ea"/>
                <a:sym typeface="+mn-lt"/>
              </a:endParaRPr>
            </a:p>
            <a:p>
              <a:pPr>
                <a:lnSpc>
                  <a:spcPct val="120000"/>
                </a:lnSpc>
              </a:pPr>
              <a:endParaRPr lang="zh-CN" altLang="en-US" sz="2400" dirty="0">
                <a:cs typeface="+mn-ea"/>
                <a:sym typeface="+mn-lt"/>
              </a:endParaRPr>
            </a:p>
          </p:txBody>
        </p:sp>
        <p:sp>
          <p:nvSpPr>
            <p:cNvPr id="8" name="矩形: 折角 7"/>
            <p:cNvSpPr/>
            <p:nvPr/>
          </p:nvSpPr>
          <p:spPr>
            <a:xfrm>
              <a:off x="1695236" y="2167847"/>
              <a:ext cx="4962418" cy="3780176"/>
            </a:xfrm>
            <a:prstGeom prst="foldedCorne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6185043" y="1849348"/>
            <a:ext cx="4962418" cy="4195911"/>
            <a:chOff x="1695236" y="2167847"/>
            <a:chExt cx="4962418" cy="4195911"/>
          </a:xfrm>
        </p:grpSpPr>
        <p:sp>
          <p:nvSpPr>
            <p:cNvPr id="6" name="矩形 5"/>
            <p:cNvSpPr/>
            <p:nvPr/>
          </p:nvSpPr>
          <p:spPr>
            <a:xfrm>
              <a:off x="1984171" y="2422999"/>
              <a:ext cx="4457725" cy="394075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b="1" dirty="0">
                  <a:solidFill>
                    <a:srgbClr val="C00000"/>
                  </a:solidFill>
                  <a:cs typeface="+mn-ea"/>
                  <a:sym typeface="+mn-lt"/>
                </a:rPr>
                <a:t>五四宪法</a:t>
              </a:r>
              <a:endParaRPr lang="zh-CN" altLang="en-US" sz="2400" b="1" dirty="0">
                <a:solidFill>
                  <a:srgbClr val="C00000"/>
                </a:solidFill>
                <a:cs typeface="+mn-ea"/>
                <a:sym typeface="+mn-lt"/>
              </a:endParaRPr>
            </a:p>
            <a:p>
              <a:pPr>
                <a:lnSpc>
                  <a:spcPct val="120000"/>
                </a:lnSpc>
              </a:pPr>
              <a:r>
                <a:rPr lang="zh-CN" altLang="en-US" dirty="0">
                  <a:cs typeface="+mn-ea"/>
                  <a:sym typeface="+mn-lt"/>
                </a:rPr>
                <a:t>第一部</a:t>
              </a:r>
              <a:r>
                <a:rPr lang="en-US" altLang="zh-CN" dirty="0">
                  <a:cs typeface="+mn-ea"/>
                  <a:sym typeface="+mn-lt"/>
                </a:rPr>
                <a:t>《</a:t>
              </a:r>
              <a:r>
                <a:rPr lang="zh-CN" altLang="en-US" dirty="0">
                  <a:cs typeface="+mn-ea"/>
                  <a:sym typeface="+mn-lt"/>
                </a:rPr>
                <a:t>中华人民共和国宪法</a:t>
              </a:r>
              <a:r>
                <a:rPr lang="en-US" altLang="zh-CN" dirty="0">
                  <a:cs typeface="+mn-ea"/>
                  <a:sym typeface="+mn-lt"/>
                </a:rPr>
                <a:t>》</a:t>
              </a:r>
              <a:r>
                <a:rPr lang="zh-CN" altLang="en-US" dirty="0">
                  <a:cs typeface="+mn-ea"/>
                  <a:sym typeface="+mn-lt"/>
                </a:rPr>
                <a:t>于</a:t>
              </a:r>
              <a:r>
                <a:rPr lang="en-US" altLang="zh-CN" dirty="0">
                  <a:cs typeface="+mn-ea"/>
                  <a:sym typeface="+mn-lt"/>
                </a:rPr>
                <a:t>1954</a:t>
              </a:r>
              <a:r>
                <a:rPr lang="zh-CN" altLang="en-US" dirty="0">
                  <a:cs typeface="+mn-ea"/>
                  <a:sym typeface="+mn-lt"/>
                </a:rPr>
                <a:t>年</a:t>
              </a:r>
              <a:r>
                <a:rPr lang="en-US" altLang="zh-CN" dirty="0">
                  <a:cs typeface="+mn-ea"/>
                  <a:sym typeface="+mn-lt"/>
                </a:rPr>
                <a:t>9</a:t>
              </a:r>
              <a:r>
                <a:rPr lang="zh-CN" altLang="en-US" dirty="0">
                  <a:cs typeface="+mn-ea"/>
                  <a:sym typeface="+mn-lt"/>
                </a:rPr>
                <a:t>月</a:t>
              </a:r>
              <a:r>
                <a:rPr lang="en-US" altLang="zh-CN" dirty="0">
                  <a:cs typeface="+mn-ea"/>
                  <a:sym typeface="+mn-lt"/>
                </a:rPr>
                <a:t>20</a:t>
              </a:r>
              <a:r>
                <a:rPr lang="zh-CN" altLang="en-US" dirty="0">
                  <a:cs typeface="+mn-ea"/>
                  <a:sym typeface="+mn-lt"/>
                </a:rPr>
                <a:t>日在第一届全国人民代表大会第一次会议上通过，共</a:t>
              </a:r>
              <a:r>
                <a:rPr lang="en-US" altLang="zh-CN" dirty="0">
                  <a:cs typeface="+mn-ea"/>
                  <a:sym typeface="+mn-lt"/>
                </a:rPr>
                <a:t>4</a:t>
              </a:r>
              <a:r>
                <a:rPr lang="zh-CN" altLang="en-US" dirty="0">
                  <a:cs typeface="+mn-ea"/>
                  <a:sym typeface="+mn-lt"/>
                </a:rPr>
                <a:t>章</a:t>
              </a:r>
              <a:r>
                <a:rPr lang="en-US" altLang="zh-CN" dirty="0">
                  <a:cs typeface="+mn-ea"/>
                  <a:sym typeface="+mn-lt"/>
                </a:rPr>
                <a:t>106</a:t>
              </a:r>
              <a:r>
                <a:rPr lang="zh-CN" altLang="en-US" dirty="0">
                  <a:cs typeface="+mn-ea"/>
                  <a:sym typeface="+mn-lt"/>
                </a:rPr>
                <a:t>条。被称为五四宪法。</a:t>
              </a:r>
              <a:endParaRPr lang="zh-CN" altLang="en-US" dirty="0">
                <a:cs typeface="+mn-ea"/>
                <a:sym typeface="+mn-lt"/>
              </a:endParaRPr>
            </a:p>
            <a:p>
              <a:pPr>
                <a:lnSpc>
                  <a:spcPct val="120000"/>
                </a:lnSpc>
              </a:pPr>
              <a:r>
                <a:rPr lang="zh-CN" altLang="en-US" dirty="0">
                  <a:cs typeface="+mn-ea"/>
                  <a:sym typeface="+mn-lt"/>
                </a:rPr>
                <a:t>五四宪法是一部较为完善的宪法。</a:t>
              </a:r>
              <a:endParaRPr lang="zh-CN" altLang="en-US" dirty="0">
                <a:cs typeface="+mn-ea"/>
                <a:sym typeface="+mn-lt"/>
              </a:endParaRPr>
            </a:p>
            <a:p>
              <a:pPr>
                <a:lnSpc>
                  <a:spcPct val="120000"/>
                </a:lnSpc>
              </a:pPr>
              <a:r>
                <a:rPr lang="zh-CN" altLang="en-US" dirty="0">
                  <a:cs typeface="+mn-ea"/>
                  <a:sym typeface="+mn-lt"/>
                </a:rPr>
                <a:t>这是中华人民共和国的第一部宪法，是在对建国前夕由全国政协制定的起临时宪法作用的</a:t>
              </a:r>
              <a:r>
                <a:rPr lang="en-US" altLang="zh-CN" dirty="0">
                  <a:cs typeface="+mn-ea"/>
                  <a:sym typeface="+mn-lt"/>
                </a:rPr>
                <a:t>《</a:t>
              </a:r>
              <a:r>
                <a:rPr lang="zh-CN" altLang="en-US" dirty="0">
                  <a:cs typeface="+mn-ea"/>
                  <a:sym typeface="+mn-lt"/>
                </a:rPr>
                <a:t>共同纲领</a:t>
              </a:r>
              <a:r>
                <a:rPr lang="en-US" altLang="zh-CN" dirty="0">
                  <a:cs typeface="+mn-ea"/>
                  <a:sym typeface="+mn-lt"/>
                </a:rPr>
                <a:t>》</a:t>
              </a:r>
              <a:r>
                <a:rPr lang="zh-CN" altLang="en-US" dirty="0">
                  <a:cs typeface="+mn-ea"/>
                  <a:sym typeface="+mn-lt"/>
                </a:rPr>
                <a:t>进行修改的基础上制定的。</a:t>
              </a:r>
              <a:endParaRPr lang="zh-CN" altLang="en-US" dirty="0">
                <a:cs typeface="+mn-ea"/>
                <a:sym typeface="+mn-lt"/>
              </a:endParaRPr>
            </a:p>
            <a:p>
              <a:pPr>
                <a:lnSpc>
                  <a:spcPct val="120000"/>
                </a:lnSpc>
              </a:pPr>
              <a:endParaRPr lang="zh-CN" altLang="en-US" sz="2400" dirty="0">
                <a:cs typeface="+mn-ea"/>
                <a:sym typeface="+mn-lt"/>
              </a:endParaRPr>
            </a:p>
          </p:txBody>
        </p:sp>
        <p:sp>
          <p:nvSpPr>
            <p:cNvPr id="7" name="矩形: 折角 6"/>
            <p:cNvSpPr/>
            <p:nvPr/>
          </p:nvSpPr>
          <p:spPr>
            <a:xfrm>
              <a:off x="1695236" y="2167847"/>
              <a:ext cx="4962418" cy="3780176"/>
            </a:xfrm>
            <a:prstGeom prst="foldedCorne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832206" y="1551397"/>
            <a:ext cx="10470936" cy="1502522"/>
            <a:chOff x="1695236" y="2167847"/>
            <a:chExt cx="4962418" cy="1746607"/>
          </a:xfrm>
        </p:grpSpPr>
        <p:sp>
          <p:nvSpPr>
            <p:cNvPr id="3" name="矩形 2"/>
            <p:cNvSpPr/>
            <p:nvPr/>
          </p:nvSpPr>
          <p:spPr>
            <a:xfrm>
              <a:off x="1748797" y="2245251"/>
              <a:ext cx="4830207" cy="132715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b="1" dirty="0">
                  <a:solidFill>
                    <a:srgbClr val="C00000"/>
                  </a:solidFill>
                  <a:cs typeface="+mn-ea"/>
                  <a:sym typeface="+mn-lt"/>
                </a:rPr>
                <a:t>七五宪法</a:t>
              </a:r>
              <a:endParaRPr lang="zh-CN" altLang="en-US" sz="2000" b="1" dirty="0">
                <a:solidFill>
                  <a:srgbClr val="C00000"/>
                </a:solidFill>
                <a:cs typeface="+mn-ea"/>
                <a:sym typeface="+mn-lt"/>
              </a:endParaRPr>
            </a:p>
            <a:p>
              <a:pPr>
                <a:lnSpc>
                  <a:spcPct val="120000"/>
                </a:lnSpc>
              </a:pPr>
              <a:r>
                <a:rPr lang="zh-CN" altLang="en-US" sz="1600" dirty="0">
                  <a:cs typeface="+mn-ea"/>
                  <a:sym typeface="+mn-lt"/>
                </a:rPr>
                <a:t>是一部有严重缺点、错误的宪法</a:t>
              </a:r>
              <a:r>
                <a:rPr lang="en-US" altLang="zh-CN" sz="1600" dirty="0">
                  <a:cs typeface="+mn-ea"/>
                  <a:sym typeface="+mn-lt"/>
                </a:rPr>
                <a:t>(</a:t>
              </a:r>
              <a:r>
                <a:rPr lang="zh-CN" altLang="en-US" sz="1600" dirty="0">
                  <a:cs typeface="+mn-ea"/>
                  <a:sym typeface="+mn-lt"/>
                </a:rPr>
                <a:t>可参阅文化大革命</a:t>
              </a:r>
              <a:r>
                <a:rPr lang="en-US" altLang="zh-CN" sz="1600" dirty="0">
                  <a:cs typeface="+mn-ea"/>
                  <a:sym typeface="+mn-lt"/>
                </a:rPr>
                <a:t>)</a:t>
              </a:r>
              <a:r>
                <a:rPr lang="zh-CN" altLang="en-US" sz="1600" dirty="0">
                  <a:cs typeface="+mn-ea"/>
                  <a:sym typeface="+mn-lt"/>
                </a:rPr>
                <a:t>。第二部</a:t>
              </a:r>
              <a:r>
                <a:rPr lang="en-US" altLang="zh-CN" sz="1600" dirty="0">
                  <a:cs typeface="+mn-ea"/>
                  <a:sym typeface="+mn-lt"/>
                </a:rPr>
                <a:t>《</a:t>
              </a:r>
              <a:r>
                <a:rPr lang="zh-CN" altLang="en-US" sz="1600" dirty="0">
                  <a:cs typeface="+mn-ea"/>
                  <a:sym typeface="+mn-lt"/>
                </a:rPr>
                <a:t>中华人民共和国宪法</a:t>
              </a:r>
              <a:r>
                <a:rPr lang="en-US" altLang="zh-CN" sz="1600" dirty="0">
                  <a:cs typeface="+mn-ea"/>
                  <a:sym typeface="+mn-lt"/>
                </a:rPr>
                <a:t>》</a:t>
              </a:r>
              <a:r>
                <a:rPr lang="zh-CN" altLang="en-US" sz="1600" dirty="0">
                  <a:cs typeface="+mn-ea"/>
                  <a:sym typeface="+mn-lt"/>
                </a:rPr>
                <a:t>于</a:t>
              </a:r>
              <a:r>
                <a:rPr lang="en-US" altLang="zh-CN" sz="1600" dirty="0">
                  <a:cs typeface="+mn-ea"/>
                  <a:sym typeface="+mn-lt"/>
                </a:rPr>
                <a:t>1975</a:t>
              </a:r>
              <a:r>
                <a:rPr lang="zh-CN" altLang="en-US" sz="1600" dirty="0">
                  <a:cs typeface="+mn-ea"/>
                  <a:sym typeface="+mn-lt"/>
                </a:rPr>
                <a:t>年</a:t>
              </a:r>
              <a:r>
                <a:rPr lang="en-US" altLang="zh-CN" sz="1600" dirty="0">
                  <a:cs typeface="+mn-ea"/>
                  <a:sym typeface="+mn-lt"/>
                </a:rPr>
                <a:t>1</a:t>
              </a:r>
              <a:r>
                <a:rPr lang="zh-CN" altLang="en-US" sz="1600" dirty="0">
                  <a:cs typeface="+mn-ea"/>
                  <a:sym typeface="+mn-lt"/>
                </a:rPr>
                <a:t>月</a:t>
              </a:r>
              <a:r>
                <a:rPr lang="en-US" altLang="zh-CN" sz="1600" dirty="0">
                  <a:cs typeface="+mn-ea"/>
                  <a:sym typeface="+mn-lt"/>
                </a:rPr>
                <a:t>17</a:t>
              </a:r>
              <a:r>
                <a:rPr lang="zh-CN" altLang="en-US" sz="1600" dirty="0">
                  <a:cs typeface="+mn-ea"/>
                  <a:sym typeface="+mn-lt"/>
                </a:rPr>
                <a:t>日在第四届全国人民代表大会第一次会议上通过，共</a:t>
              </a:r>
              <a:r>
                <a:rPr lang="en-US" altLang="zh-CN" sz="1600" dirty="0">
                  <a:cs typeface="+mn-ea"/>
                  <a:sym typeface="+mn-lt"/>
                </a:rPr>
                <a:t>30</a:t>
              </a:r>
              <a:r>
                <a:rPr lang="zh-CN" altLang="en-US" sz="1600" dirty="0">
                  <a:cs typeface="+mn-ea"/>
                  <a:sym typeface="+mn-lt"/>
                </a:rPr>
                <a:t>条，被称为七五宪法。当时仍处于文化大革命时期，所以带有比较浓重的文革色彩。</a:t>
              </a:r>
              <a:endParaRPr lang="zh-CN" altLang="en-US" sz="1600" dirty="0">
                <a:cs typeface="+mn-ea"/>
                <a:sym typeface="+mn-lt"/>
              </a:endParaRPr>
            </a:p>
          </p:txBody>
        </p:sp>
        <p:sp>
          <p:nvSpPr>
            <p:cNvPr id="8" name="矩形: 折角 7"/>
            <p:cNvSpPr/>
            <p:nvPr/>
          </p:nvSpPr>
          <p:spPr>
            <a:xfrm>
              <a:off x="1695236" y="2167847"/>
              <a:ext cx="4962418" cy="1746607"/>
            </a:xfrm>
            <a:prstGeom prst="foldedCorne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6" name="组合 15"/>
          <p:cNvGrpSpPr/>
          <p:nvPr/>
        </p:nvGrpSpPr>
        <p:grpSpPr>
          <a:xfrm>
            <a:off x="832206" y="3214615"/>
            <a:ext cx="10470936" cy="1422720"/>
            <a:chOff x="1695236" y="2167848"/>
            <a:chExt cx="4962418" cy="1212350"/>
          </a:xfrm>
        </p:grpSpPr>
        <p:sp>
          <p:nvSpPr>
            <p:cNvPr id="17" name="矩形 16"/>
            <p:cNvSpPr/>
            <p:nvPr/>
          </p:nvSpPr>
          <p:spPr>
            <a:xfrm>
              <a:off x="1748797" y="2245251"/>
              <a:ext cx="4830207" cy="103169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b="1" dirty="0">
                  <a:solidFill>
                    <a:srgbClr val="C00000"/>
                  </a:solidFill>
                  <a:cs typeface="+mn-ea"/>
                  <a:sym typeface="+mn-lt"/>
                </a:rPr>
                <a:t>七八宪法</a:t>
              </a:r>
              <a:endParaRPr lang="zh-CN" altLang="en-US" sz="2000" b="1" dirty="0">
                <a:solidFill>
                  <a:srgbClr val="C00000"/>
                </a:solidFill>
                <a:cs typeface="+mn-ea"/>
                <a:sym typeface="+mn-lt"/>
              </a:endParaRPr>
            </a:p>
            <a:p>
              <a:pPr>
                <a:lnSpc>
                  <a:spcPct val="120000"/>
                </a:lnSpc>
              </a:pPr>
              <a:r>
                <a:rPr lang="zh-CN" altLang="en-US" sz="1600" dirty="0">
                  <a:cs typeface="+mn-ea"/>
                  <a:sym typeface="+mn-lt"/>
                </a:rPr>
                <a:t>第三部</a:t>
              </a:r>
              <a:r>
                <a:rPr lang="en-US" altLang="zh-CN" sz="1600" dirty="0">
                  <a:cs typeface="+mn-ea"/>
                  <a:sym typeface="+mn-lt"/>
                </a:rPr>
                <a:t>《</a:t>
              </a:r>
              <a:r>
                <a:rPr lang="zh-CN" altLang="en-US" sz="1600" dirty="0">
                  <a:cs typeface="+mn-ea"/>
                  <a:sym typeface="+mn-lt"/>
                </a:rPr>
                <a:t>中华人民共和国宪法</a:t>
              </a:r>
              <a:r>
                <a:rPr lang="en-US" altLang="zh-CN" sz="1600" dirty="0">
                  <a:cs typeface="+mn-ea"/>
                  <a:sym typeface="+mn-lt"/>
                </a:rPr>
                <a:t>》</a:t>
              </a:r>
              <a:r>
                <a:rPr lang="zh-CN" altLang="en-US" sz="1600" dirty="0">
                  <a:cs typeface="+mn-ea"/>
                  <a:sym typeface="+mn-lt"/>
                </a:rPr>
                <a:t>于</a:t>
              </a:r>
              <a:r>
                <a:rPr lang="en-US" altLang="zh-CN" sz="1600" dirty="0">
                  <a:cs typeface="+mn-ea"/>
                  <a:sym typeface="+mn-lt"/>
                </a:rPr>
                <a:t>1978</a:t>
              </a:r>
              <a:r>
                <a:rPr lang="zh-CN" altLang="en-US" sz="1600" dirty="0">
                  <a:cs typeface="+mn-ea"/>
                  <a:sym typeface="+mn-lt"/>
                </a:rPr>
                <a:t>年</a:t>
              </a:r>
              <a:r>
                <a:rPr lang="en-US" altLang="zh-CN" sz="1600" dirty="0">
                  <a:cs typeface="+mn-ea"/>
                  <a:sym typeface="+mn-lt"/>
                </a:rPr>
                <a:t>3</a:t>
              </a:r>
              <a:r>
                <a:rPr lang="zh-CN" altLang="en-US" sz="1600" dirty="0">
                  <a:cs typeface="+mn-ea"/>
                  <a:sym typeface="+mn-lt"/>
                </a:rPr>
                <a:t>月</a:t>
              </a:r>
              <a:r>
                <a:rPr lang="en-US" altLang="zh-CN" sz="1600" dirty="0">
                  <a:cs typeface="+mn-ea"/>
                  <a:sym typeface="+mn-lt"/>
                </a:rPr>
                <a:t>5</a:t>
              </a:r>
              <a:r>
                <a:rPr lang="zh-CN" altLang="en-US" sz="1600" dirty="0">
                  <a:cs typeface="+mn-ea"/>
                  <a:sym typeface="+mn-lt"/>
                </a:rPr>
                <a:t>日在第五届全国人民代表大会第一次会议上通过，纠正了七五宪法的错误，但仍比较落后。</a:t>
              </a:r>
              <a:endParaRPr lang="zh-CN" altLang="en-US" sz="1600" dirty="0">
                <a:cs typeface="+mn-ea"/>
                <a:sym typeface="+mn-lt"/>
              </a:endParaRPr>
            </a:p>
          </p:txBody>
        </p:sp>
        <p:sp>
          <p:nvSpPr>
            <p:cNvPr id="18" name="矩形: 折角 17"/>
            <p:cNvSpPr/>
            <p:nvPr/>
          </p:nvSpPr>
          <p:spPr>
            <a:xfrm>
              <a:off x="1695236" y="2167848"/>
              <a:ext cx="4962418" cy="1212350"/>
            </a:xfrm>
            <a:prstGeom prst="foldedCorne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9" name="组合 18"/>
          <p:cNvGrpSpPr/>
          <p:nvPr/>
        </p:nvGrpSpPr>
        <p:grpSpPr>
          <a:xfrm>
            <a:off x="832206" y="4798032"/>
            <a:ext cx="10470936" cy="1437668"/>
            <a:chOff x="1695236" y="2167848"/>
            <a:chExt cx="4962418" cy="1212350"/>
          </a:xfrm>
        </p:grpSpPr>
        <p:sp>
          <p:nvSpPr>
            <p:cNvPr id="20" name="矩形 19"/>
            <p:cNvSpPr/>
            <p:nvPr/>
          </p:nvSpPr>
          <p:spPr>
            <a:xfrm>
              <a:off x="1748797" y="2245251"/>
              <a:ext cx="4830207" cy="103169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b="1" dirty="0">
                  <a:solidFill>
                    <a:srgbClr val="C00000"/>
                  </a:solidFill>
                  <a:cs typeface="+mn-ea"/>
                  <a:sym typeface="+mn-lt"/>
                </a:rPr>
                <a:t>八二宪法</a:t>
              </a:r>
              <a:endParaRPr lang="zh-CN" altLang="en-US" sz="2000" b="1" dirty="0">
                <a:solidFill>
                  <a:srgbClr val="C00000"/>
                </a:solidFill>
                <a:cs typeface="+mn-ea"/>
                <a:sym typeface="+mn-lt"/>
              </a:endParaRPr>
            </a:p>
            <a:p>
              <a:pPr>
                <a:lnSpc>
                  <a:spcPct val="120000"/>
                </a:lnSpc>
              </a:pPr>
              <a:r>
                <a:rPr lang="zh-CN" altLang="en-US" sz="1600" dirty="0">
                  <a:cs typeface="+mn-ea"/>
                  <a:sym typeface="+mn-lt"/>
                </a:rPr>
                <a:t>我国当前现行现行宪法。</a:t>
              </a:r>
              <a:r>
                <a:rPr lang="en-US" altLang="zh-CN" sz="1600" dirty="0">
                  <a:cs typeface="+mn-ea"/>
                  <a:sym typeface="+mn-lt"/>
                </a:rPr>
                <a:t>1982</a:t>
              </a:r>
              <a:r>
                <a:rPr lang="zh-CN" altLang="en-US" sz="1600" dirty="0">
                  <a:cs typeface="+mn-ea"/>
                  <a:sym typeface="+mn-lt"/>
                </a:rPr>
                <a:t>年</a:t>
              </a:r>
              <a:r>
                <a:rPr lang="en-US" altLang="zh-CN" sz="1600" dirty="0">
                  <a:cs typeface="+mn-ea"/>
                  <a:sym typeface="+mn-lt"/>
                </a:rPr>
                <a:t>12</a:t>
              </a:r>
              <a:r>
                <a:rPr lang="zh-CN" altLang="en-US" sz="1600" dirty="0">
                  <a:cs typeface="+mn-ea"/>
                  <a:sym typeface="+mn-lt"/>
                </a:rPr>
                <a:t>月</a:t>
              </a:r>
              <a:r>
                <a:rPr lang="en-US" altLang="zh-CN" sz="1600" dirty="0">
                  <a:cs typeface="+mn-ea"/>
                  <a:sym typeface="+mn-lt"/>
                </a:rPr>
                <a:t>4</a:t>
              </a:r>
              <a:r>
                <a:rPr lang="zh-CN" altLang="en-US" sz="1600" dirty="0">
                  <a:cs typeface="+mn-ea"/>
                  <a:sym typeface="+mn-lt"/>
                </a:rPr>
                <a:t>日，中华人民共和国第四部宪法在第五届全国人大第五次会议上正式通过并颁布。并历经</a:t>
              </a:r>
              <a:r>
                <a:rPr lang="en-US" altLang="zh-CN" sz="1600" dirty="0">
                  <a:cs typeface="+mn-ea"/>
                  <a:sym typeface="+mn-lt"/>
                </a:rPr>
                <a:t>1988</a:t>
              </a:r>
              <a:r>
                <a:rPr lang="zh-CN" altLang="en-US" sz="1600" dirty="0">
                  <a:cs typeface="+mn-ea"/>
                  <a:sym typeface="+mn-lt"/>
                </a:rPr>
                <a:t>年、</a:t>
              </a:r>
              <a:r>
                <a:rPr lang="en-US" altLang="zh-CN" sz="1600" dirty="0">
                  <a:cs typeface="+mn-ea"/>
                  <a:sym typeface="+mn-lt"/>
                </a:rPr>
                <a:t>1993</a:t>
              </a:r>
              <a:r>
                <a:rPr lang="zh-CN" altLang="en-US" sz="1600" dirty="0">
                  <a:cs typeface="+mn-ea"/>
                  <a:sym typeface="+mn-lt"/>
                </a:rPr>
                <a:t>年、</a:t>
              </a:r>
              <a:r>
                <a:rPr lang="en-US" altLang="zh-CN" sz="1600" dirty="0">
                  <a:cs typeface="+mn-ea"/>
                  <a:sym typeface="+mn-lt"/>
                </a:rPr>
                <a:t>1999</a:t>
              </a:r>
              <a:r>
                <a:rPr lang="zh-CN" altLang="en-US" sz="1600" dirty="0">
                  <a:cs typeface="+mn-ea"/>
                  <a:sym typeface="+mn-lt"/>
                </a:rPr>
                <a:t>年、</a:t>
              </a:r>
              <a:r>
                <a:rPr lang="en-US" altLang="zh-CN" sz="1600" dirty="0">
                  <a:cs typeface="+mn-ea"/>
                  <a:sym typeface="+mn-lt"/>
                </a:rPr>
                <a:t>2004</a:t>
              </a:r>
              <a:r>
                <a:rPr lang="zh-CN" altLang="en-US" sz="1600" dirty="0">
                  <a:cs typeface="+mn-ea"/>
                  <a:sym typeface="+mn-lt"/>
                </a:rPr>
                <a:t>年四次修订。</a:t>
              </a:r>
              <a:endParaRPr lang="zh-CN" altLang="en-US" sz="1600" dirty="0">
                <a:cs typeface="+mn-ea"/>
                <a:sym typeface="+mn-lt"/>
              </a:endParaRPr>
            </a:p>
          </p:txBody>
        </p:sp>
        <p:sp>
          <p:nvSpPr>
            <p:cNvPr id="21" name="矩形: 折角 20"/>
            <p:cNvSpPr/>
            <p:nvPr/>
          </p:nvSpPr>
          <p:spPr>
            <a:xfrm>
              <a:off x="1695236" y="2167848"/>
              <a:ext cx="4962418" cy="1212350"/>
            </a:xfrm>
            <a:prstGeom prst="foldedCorne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Tree>
  </p:cSld>
  <p:clrMapOvr>
    <a:masterClrMapping/>
  </p:clrMapOvr>
  <p:transition spd="slow" advTm="3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 val="20170726164042"/>
  <p:tag name="MH_LIBRARY" val="GRAPHIC"/>
  <p:tag name="MH_TYPE" val="Other"/>
  <p:tag name="MH_ORDER" val="2"/>
</p:tagLst>
</file>

<file path=ppt/tags/tag10.xml><?xml version="1.0" encoding="utf-8"?>
<p:tagLst xmlns:p="http://schemas.openxmlformats.org/presentationml/2006/main">
  <p:tag name="PA" val="v5.2.7"/>
</p:tagLst>
</file>

<file path=ppt/tags/tag11.xml><?xml version="1.0" encoding="utf-8"?>
<p:tagLst xmlns:p="http://schemas.openxmlformats.org/presentationml/2006/main">
  <p:tag name="PA" val="v5.2.7"/>
</p:tagLst>
</file>

<file path=ppt/tags/tag12.xml><?xml version="1.0" encoding="utf-8"?>
<p:tagLst xmlns:p="http://schemas.openxmlformats.org/presentationml/2006/main">
  <p:tag name="PA" val="v5.2.7"/>
</p:tagLst>
</file>

<file path=ppt/tags/tag13.xml><?xml version="1.0" encoding="utf-8"?>
<p:tagLst xmlns:p="http://schemas.openxmlformats.org/presentationml/2006/main">
  <p:tag name="PA" val="v5.2.7"/>
</p:tagLst>
</file>

<file path=ppt/tags/tag14.xml><?xml version="1.0" encoding="utf-8"?>
<p:tagLst xmlns:p="http://schemas.openxmlformats.org/presentationml/2006/main">
  <p:tag name="PA" val="v5.2.7"/>
</p:tagLst>
</file>

<file path=ppt/tags/tag15.xml><?xml version="1.0" encoding="utf-8"?>
<p:tagLst xmlns:p="http://schemas.openxmlformats.org/presentationml/2006/main">
  <p:tag name="PA" val="v5.2.7"/>
</p:tagLst>
</file>

<file path=ppt/tags/tag16.xml><?xml version="1.0" encoding="utf-8"?>
<p:tagLst xmlns:p="http://schemas.openxmlformats.org/presentationml/2006/main">
  <p:tag name="MH" val="20170726164042"/>
  <p:tag name="MH_LIBRARY" val="GRAPHIC"/>
  <p:tag name="MH_TYPE" val="Other"/>
  <p:tag name="MH_ORDER" val="2"/>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PP_MARK_KEY" val="c3a75b9d-03cf-44d5-8bde-70d4d5097161"/>
  <p:tag name="COMMONDATA" val="eyJoZGlkIjoiMzAyZTBjNjU3ZjBlYzVlOWM3NmNjYjRjZDBkYWRhMmUifQ=="/>
</p:tagLst>
</file>

<file path=ppt/tags/tag2.xml><?xml version="1.0" encoding="utf-8"?>
<p:tagLst xmlns:p="http://schemas.openxmlformats.org/presentationml/2006/main">
  <p:tag name="MH" val="20170726164042"/>
  <p:tag name="MH_LIBRARY" val="GRAPHIC"/>
  <p:tag name="MH_TYPE" val="Other"/>
  <p:tag name="MH_ORDER" val="2"/>
</p:tagLst>
</file>

<file path=ppt/tags/tag3.xml><?xml version="1.0" encoding="utf-8"?>
<p:tagLst xmlns:p="http://schemas.openxmlformats.org/presentationml/2006/main">
  <p:tag name="MH" val="20170726164042"/>
  <p:tag name="MH_LIBRARY" val="GRAPHIC"/>
  <p:tag name="MH_TYPE" val="Other"/>
  <p:tag name="MH_ORDER" val="2"/>
</p:tagLst>
</file>

<file path=ppt/tags/tag4.xml><?xml version="1.0" encoding="utf-8"?>
<p:tagLst xmlns:p="http://schemas.openxmlformats.org/presentationml/2006/main">
  <p:tag name="PA" val="v5.2.7"/>
</p:tagLst>
</file>

<file path=ppt/tags/tag5.xml><?xml version="1.0" encoding="utf-8"?>
<p:tagLst xmlns:p="http://schemas.openxmlformats.org/presentationml/2006/main">
  <p:tag name="PA" val="v5.2.7"/>
</p:tagLst>
</file>

<file path=ppt/tags/tag6.xml><?xml version="1.0" encoding="utf-8"?>
<p:tagLst xmlns:p="http://schemas.openxmlformats.org/presentationml/2006/main">
  <p:tag name="PA" val="v5.2.7"/>
</p:tagLst>
</file>

<file path=ppt/tags/tag7.xml><?xml version="1.0" encoding="utf-8"?>
<p:tagLst xmlns:p="http://schemas.openxmlformats.org/presentationml/2006/main">
  <p:tag name="PA" val="v5.2.7"/>
</p:tagLst>
</file>

<file path=ppt/tags/tag8.xml><?xml version="1.0" encoding="utf-8"?>
<p:tagLst xmlns:p="http://schemas.openxmlformats.org/presentationml/2006/main">
  <p:tag name="PA" val="v5.2.7"/>
</p:tagLst>
</file>

<file path=ppt/tags/tag9.xml><?xml version="1.0" encoding="utf-8"?>
<p:tagLst xmlns:p="http://schemas.openxmlformats.org/presentationml/2006/main">
  <p:tag name="PA" val="v5.2.7"/>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bu4wnh">
      <a:majorFont>
        <a:latin typeface="思源黑体 CN"/>
        <a:ea typeface="思源黑体 CN"/>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3486</Words>
  <Application>WPS 演示</Application>
  <PresentationFormat>自定义</PresentationFormat>
  <Paragraphs>184</Paragraphs>
  <Slides>18</Slides>
  <Notes>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18</vt:i4>
      </vt:variant>
    </vt:vector>
  </HeadingPairs>
  <TitlesOfParts>
    <vt:vector size="31" baseType="lpstr">
      <vt:lpstr>Arial</vt:lpstr>
      <vt:lpstr>宋体</vt:lpstr>
      <vt:lpstr>Wingdings</vt:lpstr>
      <vt:lpstr>汉仪菱心体简</vt:lpstr>
      <vt:lpstr>汉仪方叠体简</vt:lpstr>
      <vt:lpstr>微软雅黑</vt:lpstr>
      <vt:lpstr>Arial</vt:lpstr>
      <vt:lpstr>思源黑体 CN</vt:lpstr>
      <vt:lpstr>黑体</vt:lpstr>
      <vt:lpstr>Arial Unicode MS</vt:lpstr>
      <vt:lpstr>等线</vt:lpstr>
      <vt:lpstr>Calibri</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lastModifiedBy>随遇而安</cp:lastModifiedBy>
  <cp:revision>9</cp:revision>
  <dcterms:created xsi:type="dcterms:W3CDTF">2021-11-17T06:40:00Z</dcterms:created>
  <dcterms:modified xsi:type="dcterms:W3CDTF">2023-10-09T14:19:34Z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737947D3D0A4468D8138D9EF38C33F3F_12</vt:lpwstr>
  </property>
  <property fmtid="{D5CDD505-2E9C-101B-9397-08002B2CF9AE}" pid="3" name="KSOProductBuildVer">
    <vt:lpwstr>2052-11.1.0.14309</vt:lpwstr>
  </property>
</Properties>
</file>